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98" r:id="rId2"/>
    <p:sldId id="300" r:id="rId3"/>
    <p:sldId id="285" r:id="rId4"/>
    <p:sldId id="259" r:id="rId5"/>
    <p:sldId id="291" r:id="rId6"/>
    <p:sldId id="272" r:id="rId7"/>
    <p:sldId id="292" r:id="rId8"/>
    <p:sldId id="287" r:id="rId9"/>
    <p:sldId id="260" r:id="rId10"/>
    <p:sldId id="261" r:id="rId11"/>
    <p:sldId id="262" r:id="rId12"/>
    <p:sldId id="263" r:id="rId13"/>
    <p:sldId id="282" r:id="rId14"/>
    <p:sldId id="265" r:id="rId15"/>
    <p:sldId id="264" r:id="rId16"/>
    <p:sldId id="290" r:id="rId17"/>
    <p:sldId id="273" r:id="rId18"/>
    <p:sldId id="295" r:id="rId19"/>
    <p:sldId id="288" r:id="rId20"/>
    <p:sldId id="281" r:id="rId21"/>
    <p:sldId id="266" r:id="rId22"/>
    <p:sldId id="267" r:id="rId23"/>
    <p:sldId id="297" r:id="rId24"/>
    <p:sldId id="269" r:id="rId25"/>
    <p:sldId id="270" r:id="rId26"/>
    <p:sldId id="271" r:id="rId27"/>
    <p:sldId id="302"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057" autoAdjust="0"/>
  </p:normalViewPr>
  <p:slideViewPr>
    <p:cSldViewPr snapToGrid="0" snapToObjects="1" showGuides="1">
      <p:cViewPr varScale="1">
        <p:scale>
          <a:sx n="54" d="100"/>
          <a:sy n="54" d="100"/>
        </p:scale>
        <p:origin x="-2266" y="-67"/>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951842-C68F-1647-B7D3-6DD2FDB3AFCE}" type="datetimeFigureOut">
              <a:rPr lang="en-US" smtClean="0"/>
              <a:pPr/>
              <a:t>9/25/2014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o-FO" smtClean="0"/>
              <a:t>Click to edit Master text styles</a:t>
            </a:r>
          </a:p>
          <a:p>
            <a:pPr lvl="1"/>
            <a:r>
              <a:rPr lang="fo-FO" smtClean="0"/>
              <a:t>Second level</a:t>
            </a:r>
          </a:p>
          <a:p>
            <a:pPr lvl="2"/>
            <a:r>
              <a:rPr lang="fo-FO" smtClean="0"/>
              <a:t>Third level</a:t>
            </a:r>
          </a:p>
          <a:p>
            <a:pPr lvl="3"/>
            <a:r>
              <a:rPr lang="fo-FO" smtClean="0"/>
              <a:t>Fourth level</a:t>
            </a:r>
          </a:p>
          <a:p>
            <a:pPr lvl="4"/>
            <a:r>
              <a:rPr lang="fo-FO"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C33B39-9F03-B04E-9D3D-34F8C86ACFBE}" type="slidenum">
              <a:rPr lang="en-US" smtClean="0"/>
              <a:pPr/>
              <a:t>‹nr.›</a:t>
            </a:fld>
            <a:endParaRPr lang="en-US"/>
          </a:p>
        </p:txBody>
      </p:sp>
    </p:spTree>
    <p:extLst>
      <p:ext uri="{BB962C8B-B14F-4D97-AF65-F5344CB8AC3E}">
        <p14:creationId xmlns:p14="http://schemas.microsoft.com/office/powerpoint/2010/main" val="25692071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kern="1200" dirty="0" smtClean="0">
                <a:solidFill>
                  <a:schemeClr val="tx1"/>
                </a:solidFill>
                <a:latin typeface="+mn-lt"/>
                <a:ea typeface="+mn-ea"/>
                <a:cs typeface="+mn-cs"/>
              </a:rPr>
              <a:t>Most people don’t seem to know that the Faroe Islands</a:t>
            </a:r>
            <a:r>
              <a:rPr lang="en-GB" sz="1200" b="0" kern="1200" baseline="0" dirty="0" smtClean="0">
                <a:solidFill>
                  <a:schemeClr val="tx1"/>
                </a:solidFill>
                <a:latin typeface="+mn-lt"/>
                <a:ea typeface="+mn-ea"/>
                <a:cs typeface="+mn-cs"/>
              </a:rPr>
              <a:t> exist</a:t>
            </a:r>
            <a:r>
              <a:rPr lang="en-GB" sz="1200" b="0" kern="1200" dirty="0" smtClean="0">
                <a:solidFill>
                  <a:schemeClr val="tx1"/>
                </a:solidFill>
                <a:latin typeface="+mn-lt"/>
                <a:ea typeface="+mn-ea"/>
                <a:cs typeface="+mn-cs"/>
              </a:rPr>
              <a:t>. And it is not strange that people do not know about the Faroe Islands. They are not even on most world maps. And if they are, they are marked by two or three </a:t>
            </a:r>
            <a:r>
              <a:rPr lang="en-GB" sz="1200" kern="1200" dirty="0" smtClean="0">
                <a:solidFill>
                  <a:schemeClr val="tx1"/>
                </a:solidFill>
                <a:latin typeface="+mn-lt"/>
                <a:ea typeface="+mn-ea"/>
                <a:cs typeface="+mn-cs"/>
              </a:rPr>
              <a:t>small dots hardly visible to the naked eye. </a:t>
            </a:r>
          </a:p>
          <a:p>
            <a:r>
              <a:rPr lang="en-GB" sz="1200" kern="1200" dirty="0" smtClean="0">
                <a:solidFill>
                  <a:schemeClr val="tx1"/>
                </a:solidFill>
                <a:latin typeface="+mn-lt"/>
                <a:ea typeface="+mn-ea"/>
                <a:cs typeface="+mn-cs"/>
              </a:rPr>
              <a:t>This makes it difficult to imagine the versatility of what the Faroe Islands</a:t>
            </a:r>
            <a:r>
              <a:rPr lang="en-GB" sz="1200" kern="1200" baseline="0" dirty="0" smtClean="0">
                <a:solidFill>
                  <a:schemeClr val="tx1"/>
                </a:solidFill>
                <a:latin typeface="+mn-lt"/>
                <a:ea typeface="+mn-ea"/>
                <a:cs typeface="+mn-cs"/>
              </a:rPr>
              <a:t> have to offer and what they are composed of.</a:t>
            </a:r>
            <a:r>
              <a:rPr lang="en-GB" sz="1200" kern="1200" dirty="0" smtClean="0">
                <a:solidFill>
                  <a:schemeClr val="tx1"/>
                </a:solidFill>
                <a:latin typeface="+mn-lt"/>
                <a:ea typeface="+mn-ea"/>
                <a:cs typeface="+mn-cs"/>
              </a:rPr>
              <a:t> </a:t>
            </a:r>
          </a:p>
          <a:p>
            <a:endParaRPr lang="en-GB" sz="1200" b="1" i="1" kern="1200" dirty="0" smtClean="0">
              <a:solidFill>
                <a:schemeClr val="tx1"/>
              </a:solidFill>
              <a:latin typeface="+mn-lt"/>
              <a:ea typeface="+mn-ea"/>
              <a:cs typeface="+mn-cs"/>
            </a:endParaRPr>
          </a:p>
          <a:p>
            <a:r>
              <a:rPr lang="en-US" sz="1200" b="1" i="0" kern="1200" dirty="0" err="1" smtClean="0">
                <a:solidFill>
                  <a:schemeClr val="tx1"/>
                </a:solidFill>
                <a:latin typeface="+mn-lt"/>
                <a:ea typeface="+mn-ea"/>
                <a:cs typeface="+mn-cs"/>
              </a:rPr>
              <a:t>Gævi</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gætur</a:t>
            </a:r>
            <a:r>
              <a:rPr lang="en-US" sz="1200" b="1" i="0" kern="1200" dirty="0" smtClean="0">
                <a:solidFill>
                  <a:schemeClr val="tx1"/>
                </a:solidFill>
                <a:latin typeface="+mn-lt"/>
                <a:ea typeface="+mn-ea"/>
                <a:cs typeface="+mn-cs"/>
              </a:rPr>
              <a:t> at Visit Faroe Islands </a:t>
            </a:r>
            <a:r>
              <a:rPr lang="en-US" sz="1200" b="1" i="0" kern="1200" dirty="0" err="1" smtClean="0">
                <a:solidFill>
                  <a:schemeClr val="tx1"/>
                </a:solidFill>
                <a:latin typeface="+mn-lt"/>
                <a:ea typeface="+mn-ea"/>
                <a:cs typeface="+mn-cs"/>
              </a:rPr>
              <a:t>eigur</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rættindi</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til</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allar</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myndirnar</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í</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framløgunum</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og</a:t>
            </a:r>
            <a:r>
              <a:rPr lang="en-US" sz="1200" b="1" i="0" kern="1200" dirty="0" smtClean="0">
                <a:solidFill>
                  <a:schemeClr val="tx1"/>
                </a:solidFill>
                <a:latin typeface="+mn-lt"/>
                <a:ea typeface="+mn-ea"/>
                <a:cs typeface="+mn-cs"/>
              </a:rPr>
              <a:t> at </a:t>
            </a:r>
            <a:r>
              <a:rPr lang="en-US" sz="1200" b="1" i="0" kern="1200" dirty="0" err="1" smtClean="0">
                <a:solidFill>
                  <a:schemeClr val="tx1"/>
                </a:solidFill>
                <a:latin typeface="+mn-lt"/>
                <a:ea typeface="+mn-ea"/>
                <a:cs typeface="+mn-cs"/>
              </a:rPr>
              <a:t>myndirnar</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bert</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kunnu</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brúkast</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í</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hesum</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líki</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í</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samband</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við</a:t>
            </a:r>
            <a:r>
              <a:rPr lang="en-US"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framløgur</a:t>
            </a:r>
            <a:r>
              <a:rPr lang="en-US" sz="1200" b="1" i="0" kern="1200" dirty="0" smtClean="0">
                <a:solidFill>
                  <a:schemeClr val="tx1"/>
                </a:solidFill>
                <a:latin typeface="+mn-lt"/>
                <a:ea typeface="+mn-ea"/>
                <a:cs typeface="+mn-cs"/>
              </a:rPr>
              <a:t> um </a:t>
            </a:r>
            <a:r>
              <a:rPr lang="en-US" sz="1200" b="1" i="0" kern="1200" dirty="0" err="1" smtClean="0">
                <a:solidFill>
                  <a:schemeClr val="tx1"/>
                </a:solidFill>
                <a:latin typeface="+mn-lt"/>
                <a:ea typeface="+mn-ea"/>
                <a:cs typeface="+mn-cs"/>
              </a:rPr>
              <a:t>Føroyar</a:t>
            </a:r>
            <a:r>
              <a:rPr lang="en-US" sz="1200" b="1" i="0" kern="1200" dirty="0" smtClean="0">
                <a:solidFill>
                  <a:schemeClr val="tx1"/>
                </a:solidFill>
                <a:latin typeface="+mn-lt"/>
                <a:ea typeface="+mn-ea"/>
                <a:cs typeface="+mn-cs"/>
              </a:rPr>
              <a:t>.</a:t>
            </a:r>
            <a:endParaRPr lang="en-US" i="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DC33B39-9F03-B04E-9D3D-34F8C86ACFB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Today the infrastructure </a:t>
            </a:r>
            <a:r>
              <a:rPr lang="en-GB" sz="1200" kern="1200" baseline="0" dirty="0" smtClean="0">
                <a:solidFill>
                  <a:schemeClr val="tx1"/>
                </a:solidFill>
                <a:latin typeface="+mn-lt"/>
                <a:ea typeface="+mn-ea"/>
                <a:cs typeface="+mn-cs"/>
              </a:rPr>
              <a:t>on the Faroe islands is very good, and nothing hinders you to go from one place to another in no time. Not only are there very good roads, but almost as many tunnels as there are islands, and even subsea tunnels. Therefore it can be difficult to imagine how life was in the past, when the islanders had to hike from village to village in order to get to school, work, visit family or go to the shop. </a:t>
            </a:r>
          </a:p>
          <a:p>
            <a:endParaRPr lang="en-GB" sz="1200" kern="1200" baseline="0" dirty="0" smtClean="0">
              <a:solidFill>
                <a:schemeClr val="tx1"/>
              </a:solidFill>
              <a:latin typeface="+mn-lt"/>
              <a:ea typeface="+mn-ea"/>
              <a:cs typeface="+mn-cs"/>
            </a:endParaRPr>
          </a:p>
          <a:p>
            <a:r>
              <a:rPr lang="en-GB" sz="1200" kern="1200" baseline="0" dirty="0" smtClean="0">
                <a:solidFill>
                  <a:schemeClr val="tx1"/>
                </a:solidFill>
                <a:latin typeface="+mn-lt"/>
                <a:ea typeface="+mn-ea"/>
                <a:cs typeface="+mn-cs"/>
              </a:rPr>
              <a:t>Hiking is very popular both among Faroe Islanders and tourists, as it is a great way to get close to nature. Some people are great hikers and take hour-long hikes in the mountain, weekly. And the more difficult and dangerous the hike, the better. While others like to park their car by the road and take a shorter stroll or hike in </a:t>
            </a:r>
            <a:r>
              <a:rPr lang="en-GB" sz="1200" b="0" kern="1200" baseline="0" dirty="0" smtClean="0">
                <a:solidFill>
                  <a:schemeClr val="tx1"/>
                </a:solidFill>
                <a:latin typeface="+mn-lt"/>
                <a:ea typeface="+mn-ea"/>
                <a:cs typeface="+mn-cs"/>
              </a:rPr>
              <a:t>the mountains. </a:t>
            </a:r>
            <a:r>
              <a:rPr lang="en-GB" sz="1200" b="0" kern="1200" dirty="0" smtClean="0">
                <a:solidFill>
                  <a:schemeClr val="tx1"/>
                </a:solidFill>
                <a:latin typeface="+mn-lt"/>
                <a:ea typeface="+mn-ea"/>
                <a:cs typeface="+mn-cs"/>
              </a:rPr>
              <a:t>Climbing up on the top of a mountain on a beautiful sunny day is an exceptional feeling that you never get tired of. It might be a bit hard to reach the top but the green grass all around you, the bird song, the ever present sheep, and the magnificent view when you reach your goal, are great rewards. Both</a:t>
            </a:r>
            <a:r>
              <a:rPr lang="en-GB" sz="1200" b="0" kern="1200" baseline="0" dirty="0" smtClean="0">
                <a:solidFill>
                  <a:schemeClr val="tx1"/>
                </a:solidFill>
                <a:latin typeface="+mn-lt"/>
                <a:ea typeface="+mn-ea"/>
                <a:cs typeface="+mn-cs"/>
              </a:rPr>
              <a:t> in solitude and with good friends.</a:t>
            </a:r>
          </a:p>
          <a:p>
            <a:endParaRPr lang="en-GB"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Apart from the sheer enjoyment of a hiking trip in the hills and the mountains and the green grass, the clean air is something that makes the hiking trip even more refreshing. Both the smaller water streams and the wild waterfalls consists of clean fresh water and you can safely drink just as much as you like.</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C33B39-9F03-B04E-9D3D-34F8C86ACFB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cold Arctic currents that merge with the warm Gulf Stream in the waters off the Faroe Islands result in a particularly rich food environment for nesting seabirds. During the long days of summer, the cliffs on the Northern and Western coasts shelter Guillemots, Razorbills and Kittiwakes, whilst Puffins breed on the grassy tops of the cliffs. </a:t>
            </a:r>
          </a:p>
          <a:p>
            <a:endParaRPr lang="en-US" sz="1200" kern="120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As it is </a:t>
            </a:r>
            <a:r>
              <a:rPr lang="en-US" sz="1200" kern="1200" dirty="0" smtClean="0">
                <a:solidFill>
                  <a:schemeClr val="tx1"/>
                </a:solidFill>
                <a:latin typeface="+mn-lt"/>
                <a:ea typeface="+mn-ea"/>
                <a:cs typeface="+mn-cs"/>
              </a:rPr>
              <a:t>possible to get quite close to the birds either by boat along and under the majestic bird cliffs or just by walking in nature,</a:t>
            </a:r>
            <a:r>
              <a:rPr lang="en-US" sz="1200" kern="1200" baseline="0" dirty="0" smtClean="0">
                <a:solidFill>
                  <a:schemeClr val="tx1"/>
                </a:solidFill>
                <a:latin typeface="+mn-lt"/>
                <a:ea typeface="+mn-ea"/>
                <a:cs typeface="+mn-cs"/>
              </a:rPr>
              <a:t> the Faroe Islands are a quite popular destination for bird lovers and photographers who like to get a close frame of these colorful birds. The most photographed must be the colorful Puffin, with its clumsiness and sad expression and also our national bird, the Oystercatcher or </a:t>
            </a:r>
            <a:r>
              <a:rPr lang="en-US" sz="1200" i="1" kern="1200" baseline="0" dirty="0" err="1" smtClean="0">
                <a:solidFill>
                  <a:schemeClr val="tx1"/>
                </a:solidFill>
                <a:latin typeface="+mn-lt"/>
                <a:ea typeface="+mn-ea"/>
                <a:cs typeface="+mn-cs"/>
              </a:rPr>
              <a:t>Tjaldur</a:t>
            </a:r>
            <a:r>
              <a:rPr lang="en-US" sz="1200" kern="1200" baseline="0" dirty="0" smtClean="0">
                <a:solidFill>
                  <a:schemeClr val="tx1"/>
                </a:solidFill>
                <a:latin typeface="+mn-lt"/>
                <a:ea typeface="+mn-ea"/>
                <a:cs typeface="+mn-cs"/>
              </a:rPr>
              <a:t> as we say in Faroese.</a:t>
            </a:r>
          </a:p>
          <a:p>
            <a:endParaRPr lang="en-US" sz="1200" kern="1200" baseline="0" dirty="0" smtClean="0">
              <a:solidFill>
                <a:schemeClr val="tx1"/>
              </a:solidFill>
              <a:latin typeface="+mn-lt"/>
              <a:ea typeface="+mn-ea"/>
              <a:cs typeface="+mn-cs"/>
            </a:endParaRPr>
          </a:p>
          <a:p>
            <a:r>
              <a:rPr lang="en-US" sz="1200" u="sng" kern="1200" baseline="0" dirty="0" smtClean="0">
                <a:solidFill>
                  <a:schemeClr val="tx1"/>
                </a:solidFill>
                <a:latin typeface="+mn-lt"/>
                <a:ea typeface="+mn-ea"/>
                <a:cs typeface="+mn-cs"/>
              </a:rPr>
              <a:t>Facts:</a:t>
            </a:r>
          </a:p>
          <a:p>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Approximately 300 species of birds have been identified on the Faroe Islands.</a:t>
            </a:r>
          </a:p>
          <a:p>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Of these, 40 species are common breeding birds and about 40 are rare or irregular visitors. </a:t>
            </a:r>
          </a:p>
          <a:p>
            <a:r>
              <a:rPr lang="en-US" sz="1200" kern="1200" dirty="0" smtClean="0">
                <a:solidFill>
                  <a:schemeClr val="tx1"/>
                </a:solidFill>
                <a:latin typeface="+mn-lt"/>
                <a:ea typeface="+mn-ea"/>
                <a:cs typeface="+mn-cs"/>
              </a:rPr>
              <a:t>· There are an estimated two million pairs of breeding seabirds of several species. </a:t>
            </a:r>
          </a:p>
        </p:txBody>
      </p:sp>
      <p:sp>
        <p:nvSpPr>
          <p:cNvPr id="4" name="Slide Number Placeholder 3"/>
          <p:cNvSpPr>
            <a:spLocks noGrp="1"/>
          </p:cNvSpPr>
          <p:nvPr>
            <p:ph type="sldNum" sz="quarter" idx="10"/>
          </p:nvPr>
        </p:nvSpPr>
        <p:spPr/>
        <p:txBody>
          <a:bodyPr/>
          <a:lstStyle/>
          <a:p>
            <a:fld id="{1DC33B39-9F03-B04E-9D3D-34F8C86ACFB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Faroe Islands are surrounded by the North Atlantic Ocean, and therefore a boat trip is always an adventure. Nature continues to surprise people during these trips - puffins skimming the waves, seals basking on cliffs, a school of whales or a flock of rare seabirds following the boat closely.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On a boat trip you may feel even closer to nature - and experience her unspoiled beauty. There is no guarantee of what you will see in advance, but you </a:t>
            </a:r>
            <a:r>
              <a:rPr lang="en-US" sz="1200" i="1" kern="1200" dirty="0" smtClean="0">
                <a:solidFill>
                  <a:schemeClr val="tx1"/>
                </a:solidFill>
                <a:latin typeface="+mn-lt"/>
                <a:ea typeface="+mn-ea"/>
                <a:cs typeface="+mn-cs"/>
              </a:rPr>
              <a:t>will</a:t>
            </a:r>
            <a:r>
              <a:rPr lang="en-US" sz="1200" kern="1200" dirty="0" smtClean="0">
                <a:solidFill>
                  <a:schemeClr val="tx1"/>
                </a:solidFill>
                <a:latin typeface="+mn-lt"/>
                <a:ea typeface="+mn-ea"/>
                <a:cs typeface="+mn-cs"/>
              </a:rPr>
              <a:t> have the experience of a lifetime. Amongst the many types of boat trips, you can choose from: fishing, bird watching or even try the unforgettable concerto grotto.</a:t>
            </a:r>
          </a:p>
        </p:txBody>
      </p:sp>
      <p:sp>
        <p:nvSpPr>
          <p:cNvPr id="4" name="Slide Number Placeholder 3"/>
          <p:cNvSpPr>
            <a:spLocks noGrp="1"/>
          </p:cNvSpPr>
          <p:nvPr>
            <p:ph type="sldNum" sz="quarter" idx="10"/>
          </p:nvPr>
        </p:nvSpPr>
        <p:spPr/>
        <p:txBody>
          <a:bodyPr/>
          <a:lstStyle/>
          <a:p>
            <a:fld id="{1DC33B39-9F03-B04E-9D3D-34F8C86ACFB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smtClean="0">
                <a:solidFill>
                  <a:schemeClr val="tx1"/>
                </a:solidFill>
                <a:latin typeface="+mn-lt"/>
                <a:ea typeface="+mn-ea"/>
                <a:cs typeface="+mn-cs"/>
              </a:rPr>
              <a:t>Fishing is how the Faroe islanders have survived the remoteness and harsh circumstances of the location – so fishing is at the very core of Faroese expertise. For centuries, when long time passed without a foreign boat in sight, the islands could not rely on imported goods for survival. Therefore, living off what the land and sea provided was a matter of life or death. Consequently, fishery</a:t>
            </a:r>
            <a:r>
              <a:rPr lang="en-US" sz="1200" b="0" kern="1200" baseline="0" dirty="0" smtClean="0">
                <a:solidFill>
                  <a:schemeClr val="tx1"/>
                </a:solidFill>
                <a:latin typeface="+mn-lt"/>
                <a:ea typeface="+mn-ea"/>
                <a:cs typeface="+mn-cs"/>
              </a:rPr>
              <a:t> is t</a:t>
            </a:r>
            <a:r>
              <a:rPr lang="en-US" sz="1200" b="0" kern="1200" dirty="0" smtClean="0">
                <a:solidFill>
                  <a:schemeClr val="tx1"/>
                </a:solidFill>
                <a:latin typeface="+mn-lt"/>
                <a:ea typeface="+mn-ea"/>
                <a:cs typeface="+mn-cs"/>
              </a:rPr>
              <a:t>he very essence of the Faroe Islands.</a:t>
            </a:r>
            <a:endParaRPr lang="en-US" sz="1200" kern="1200" dirty="0" smtClean="0">
              <a:solidFill>
                <a:schemeClr val="tx1"/>
              </a:solidFill>
              <a:latin typeface="+mn-lt"/>
              <a:ea typeface="+mn-ea"/>
              <a:cs typeface="+mn-cs"/>
            </a:endParaRPr>
          </a:p>
          <a:p>
            <a:r>
              <a:rPr lang="fo-FO"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Fishery is not only an</a:t>
            </a:r>
            <a:r>
              <a:rPr lang="en-US" sz="1200" b="0" kern="1200" baseline="0" dirty="0" smtClean="0">
                <a:solidFill>
                  <a:schemeClr val="tx1"/>
                </a:solidFill>
                <a:latin typeface="+mn-lt"/>
                <a:ea typeface="+mn-ea"/>
                <a:cs typeface="+mn-cs"/>
              </a:rPr>
              <a:t> industry that employs many people, many Faroese families have their own boat with which they go out fishing when time and weather allows them to do so. And a</a:t>
            </a:r>
            <a:r>
              <a:rPr lang="en-US" sz="1200" b="0" kern="1200" dirty="0" smtClean="0">
                <a:solidFill>
                  <a:schemeClr val="tx1"/>
                </a:solidFill>
                <a:latin typeface="+mn-lt"/>
                <a:ea typeface="+mn-ea"/>
                <a:cs typeface="+mn-cs"/>
              </a:rPr>
              <a:t>ngling is also a favored pastime activity,</a:t>
            </a:r>
            <a:r>
              <a:rPr lang="en-US" sz="1200" b="0" kern="1200" baseline="0" dirty="0" smtClean="0">
                <a:solidFill>
                  <a:schemeClr val="tx1"/>
                </a:solidFill>
                <a:latin typeface="+mn-lt"/>
                <a:ea typeface="+mn-ea"/>
                <a:cs typeface="+mn-cs"/>
              </a:rPr>
              <a:t> hence Faroese cuisine is very much centered around fish.</a:t>
            </a:r>
            <a:endParaRPr lang="en-US" dirty="0"/>
          </a:p>
        </p:txBody>
      </p:sp>
      <p:sp>
        <p:nvSpPr>
          <p:cNvPr id="4" name="Slide Number Placeholder 3"/>
          <p:cNvSpPr>
            <a:spLocks noGrp="1"/>
          </p:cNvSpPr>
          <p:nvPr>
            <p:ph type="sldNum" sz="quarter" idx="10"/>
          </p:nvPr>
        </p:nvSpPr>
        <p:spPr/>
        <p:txBody>
          <a:bodyPr/>
          <a:lstStyle/>
          <a:p>
            <a:fld id="{1DC33B39-9F03-B04E-9D3D-34F8C86ACFB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pure and wild nature of the Faroe Islands is very inspiring and you can imagine that the islanders go a little crazy once in a while. The younger generation do tempt fate more than the older generations. However, in the past, people tempted fate in their way of life because they had to travel between villages on foot or in small boats, or had to go out to meet the dangers of the open sea in order to feed their family.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Today Faroe Islanders are more likely to sail the </a:t>
            </a:r>
            <a:r>
              <a:rPr lang="en-US" sz="1200" kern="1200" dirty="0" smtClean="0">
                <a:solidFill>
                  <a:schemeClr val="tx1"/>
                </a:solidFill>
                <a:latin typeface="+mn-lt"/>
                <a:ea typeface="+mn-ea"/>
                <a:cs typeface="+mn-cs"/>
              </a:rPr>
              <a:t>North Atlantic waves</a:t>
            </a:r>
            <a:r>
              <a:rPr lang="en-US" sz="1200" kern="1200" baseline="0" dirty="0" smtClean="0">
                <a:solidFill>
                  <a:schemeClr val="tx1"/>
                </a:solidFill>
                <a:latin typeface="+mn-lt"/>
                <a:ea typeface="+mn-ea"/>
                <a:cs typeface="+mn-cs"/>
              </a:rPr>
              <a:t> in </a:t>
            </a:r>
            <a:r>
              <a:rPr lang="en-US" sz="1200" kern="1200" dirty="0" smtClean="0">
                <a:solidFill>
                  <a:schemeClr val="tx1"/>
                </a:solidFill>
                <a:latin typeface="+mn-lt"/>
                <a:ea typeface="+mn-ea"/>
                <a:cs typeface="+mn-cs"/>
              </a:rPr>
              <a:t>a high speed boat, or head out to experience a unique grotto concert by schooner than they used to. And extreme hiking,</a:t>
            </a:r>
            <a:r>
              <a:rPr lang="en-US" sz="1200" kern="1200" baseline="0" dirty="0" smtClean="0">
                <a:solidFill>
                  <a:schemeClr val="tx1"/>
                </a:solidFill>
                <a:latin typeface="+mn-lt"/>
                <a:ea typeface="+mn-ea"/>
                <a:cs typeface="+mn-cs"/>
              </a:rPr>
              <a:t> rock climbing, rappelling, diving, and jumping out from high cliffs into the ocean is becoming more and more popular although not common. </a:t>
            </a:r>
            <a:r>
              <a:rPr lang="en-US" baseline="0" dirty="0" smtClean="0"/>
              <a:t>So even though, as the picture shows, surfing is possible and does look very tempting, not many Faroe Islanders surf today. However, it is very likely, that also this sport will be less of an unique sight in the near future.</a:t>
            </a:r>
          </a:p>
        </p:txBody>
      </p:sp>
      <p:sp>
        <p:nvSpPr>
          <p:cNvPr id="4" name="Slide Number Placeholder 3"/>
          <p:cNvSpPr>
            <a:spLocks noGrp="1"/>
          </p:cNvSpPr>
          <p:nvPr>
            <p:ph type="sldNum" sz="quarter" idx="10"/>
          </p:nvPr>
        </p:nvSpPr>
        <p:spPr/>
        <p:txBody>
          <a:bodyPr/>
          <a:lstStyle/>
          <a:p>
            <a:fld id="{1DC33B39-9F03-B04E-9D3D-34F8C86ACFB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 traditional Faroese food is to a large extent, an authentic expression of the necessity of a past to </a:t>
            </a:r>
            <a:r>
              <a:rPr lang="en-US" dirty="0" err="1" smtClean="0"/>
              <a:t>utilise</a:t>
            </a:r>
            <a:r>
              <a:rPr lang="en-US" dirty="0" smtClean="0"/>
              <a:t> every part of every fish caught, every animal slaughtered and every bird netted. Whether people went out fishing or took to the bird cliffs with fowler’s nets, they found ways to put every part of their catch to good use and to store as much as possible for hard times.</a:t>
            </a:r>
          </a:p>
          <a:p>
            <a:endParaRPr lang="en-US" dirty="0" smtClean="0"/>
          </a:p>
          <a:p>
            <a:r>
              <a:rPr lang="en-US" i="1" dirty="0" err="1" smtClean="0"/>
              <a:t>Ræst</a:t>
            </a:r>
            <a:r>
              <a:rPr lang="en-US" dirty="0" smtClean="0"/>
              <a:t> is both the Faroese way of drying fish and meat and the unique </a:t>
            </a:r>
            <a:r>
              <a:rPr lang="en-US" dirty="0" err="1" smtClean="0"/>
              <a:t>flavour</a:t>
            </a:r>
            <a:r>
              <a:rPr lang="en-US" dirty="0" smtClean="0"/>
              <a:t> produced by this process. </a:t>
            </a:r>
            <a:r>
              <a:rPr lang="en-US" i="1" dirty="0" err="1" smtClean="0"/>
              <a:t>Ræst</a:t>
            </a:r>
            <a:r>
              <a:rPr lang="en-US" dirty="0" smtClean="0"/>
              <a:t> is the first step in drying food and today it is the Faroese contribution to the international culinary scene. This unmistakable </a:t>
            </a:r>
            <a:r>
              <a:rPr lang="en-US" dirty="0" err="1" smtClean="0"/>
              <a:t>flavour</a:t>
            </a:r>
            <a:r>
              <a:rPr lang="en-US" dirty="0" smtClean="0"/>
              <a:t> is the cornerstone of the Faroese kitchen, the combination of natural phenomena peculiar to the </a:t>
            </a:r>
            <a:r>
              <a:rPr lang="en-US" dirty="0" err="1" smtClean="0"/>
              <a:t>Faroes</a:t>
            </a:r>
            <a:r>
              <a:rPr lang="en-US" dirty="0" smtClean="0"/>
              <a:t> and the skill of many generations. </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Faroese cuisine has not been something that the Faroese people have thought of as an attraction, but with the new focus on the Nordic cuisine, the Faroese cuisine has come to life. Faroese chefs are getting recognition all around the world, and on the Faroe Islands you’ll find e</a:t>
            </a:r>
            <a:r>
              <a:rPr lang="en-US" sz="1200" kern="1200" dirty="0" smtClean="0">
                <a:solidFill>
                  <a:schemeClr val="tx1"/>
                </a:solidFill>
                <a:latin typeface="+mn-lt"/>
                <a:ea typeface="+mn-ea"/>
                <a:cs typeface="+mn-cs"/>
              </a:rPr>
              <a:t>xcellent restaurants that serve food based on local produce like fish, lamb, birds, seafood and herbs. Even gastro tourists will have a wide variety to choose from, and the famous restaurant </a:t>
            </a:r>
            <a:r>
              <a:rPr lang="en-US" sz="1200" kern="1200" dirty="0" err="1" smtClean="0">
                <a:solidFill>
                  <a:schemeClr val="tx1"/>
                </a:solidFill>
                <a:latin typeface="+mn-lt"/>
                <a:ea typeface="+mn-ea"/>
                <a:cs typeface="+mn-cs"/>
              </a:rPr>
              <a:t>Koks</a:t>
            </a:r>
            <a:r>
              <a:rPr lang="en-US" sz="1200" kern="1200" dirty="0" smtClean="0">
                <a:solidFill>
                  <a:schemeClr val="tx1"/>
                </a:solidFill>
                <a:latin typeface="+mn-lt"/>
                <a:ea typeface="+mn-ea"/>
                <a:cs typeface="+mn-cs"/>
              </a:rPr>
              <a:t>, which is currently listed as one of Denmark’s 5 best restaurants, is a must try experience. </a:t>
            </a:r>
          </a:p>
        </p:txBody>
      </p:sp>
      <p:sp>
        <p:nvSpPr>
          <p:cNvPr id="4" name="Slide Number Placeholder 3"/>
          <p:cNvSpPr>
            <a:spLocks noGrp="1"/>
          </p:cNvSpPr>
          <p:nvPr>
            <p:ph type="sldNum" sz="quarter" idx="10"/>
          </p:nvPr>
        </p:nvSpPr>
        <p:spPr/>
        <p:txBody>
          <a:bodyPr/>
          <a:lstStyle/>
          <a:p>
            <a:fld id="{1DC33B39-9F03-B04E-9D3D-34F8C86ACFB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It is often said that nature is a teacher and an inspiration to artists and creative souls in the Faroe Islands and that creativity and the cultivation of deep-rooted tradition are characteristic traits of Faroese society. The Faroese are well connected to the rest of the world and constantly embrace new trends while learning at the same time each day how better to share their unique creativity and culture with the rest of the world.</a:t>
            </a:r>
          </a:p>
          <a:p>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Deeply rooted in their long tradition of ballads and songs, the people of the </a:t>
            </a:r>
            <a:r>
              <a:rPr lang="en-US" dirty="0" err="1" smtClean="0"/>
              <a:t>Faroes</a:t>
            </a:r>
            <a:r>
              <a:rPr lang="en-US" dirty="0" smtClean="0"/>
              <a:t> simply cannot stop singing. Vocal traditions have been exceptionally rich and versatile, as there were no musical instruments of significance until the mid 1800s. The voice was the only music-making tool available, and as a result, singing is deeply anchored in the Faroese national identity. The Faroe Islands’ music scene is buzzing and artists and creators across all genres are delivering world class performances and recordings. </a:t>
            </a:r>
          </a:p>
          <a:p>
            <a:endParaRPr lang="en-US" dirty="0" smtClean="0"/>
          </a:p>
          <a:p>
            <a:r>
              <a:rPr lang="en-US" dirty="0" smtClean="0"/>
              <a:t>Today the creative vibe is found everywhere in events and in creative hubs for art, crafts and design where musicians, fashion designers, writers and artists and producers of handicrafts make </a:t>
            </a:r>
            <a:r>
              <a:rPr lang="en-US" dirty="0" err="1" smtClean="0"/>
              <a:t>artefacts</a:t>
            </a:r>
            <a:r>
              <a:rPr lang="en-US" dirty="0" smtClean="0"/>
              <a:t> and goods for consumption that are both locally inspired and touch on themes and trends that are meaningful in a global context.</a:t>
            </a:r>
          </a:p>
          <a:p>
            <a:endParaRPr lang="en-US" dirty="0" smtClean="0"/>
          </a:p>
          <a:p>
            <a:r>
              <a:rPr lang="en-US" dirty="0" smtClean="0"/>
              <a:t>In fashion and design, Faroese brands have in recent years emerged and have started to make their mark on the international fashion scene. Most of them have one thing in common: knitting. The frontrunner in Faroese knitted fashion is undoubtedly the label </a:t>
            </a:r>
            <a:r>
              <a:rPr lang="en-US" dirty="0" err="1" smtClean="0"/>
              <a:t>Guðrun</a:t>
            </a:r>
            <a:r>
              <a:rPr lang="en-US" dirty="0" smtClean="0"/>
              <a:t> &amp; </a:t>
            </a:r>
            <a:r>
              <a:rPr lang="en-US" dirty="0" err="1" smtClean="0"/>
              <a:t>Guðrun</a:t>
            </a:r>
            <a:r>
              <a:rPr lang="en-US" baseline="0" dirty="0" smtClean="0"/>
              <a:t>, and the picture is taken at one of their fashion shows.</a:t>
            </a:r>
            <a:endParaRPr lang="en-US" dirty="0" smtClean="0"/>
          </a:p>
        </p:txBody>
      </p:sp>
      <p:sp>
        <p:nvSpPr>
          <p:cNvPr id="4" name="Slide Number Placeholder 3"/>
          <p:cNvSpPr>
            <a:spLocks noGrp="1"/>
          </p:cNvSpPr>
          <p:nvPr>
            <p:ph type="sldNum" sz="quarter" idx="10"/>
          </p:nvPr>
        </p:nvSpPr>
        <p:spPr/>
        <p:txBody>
          <a:bodyPr/>
          <a:lstStyle/>
          <a:p>
            <a:fld id="{1DC33B39-9F03-B04E-9D3D-34F8C86ACFB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Faroe Islands are a nation of poets and writers. The love of poetry and story-telling is deeply rooted in Faroese culture. Faroese literature is a literature of contrast between the old and the new, between tradition and innovation. Faroese literature is genuine Faroese and at the same time embedded in the literary history of Europe.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One of the most unique cultural features is the chain dance, which was originally a mediaeval ring dance. Today, we call it the Faroese chain dance, and rightly so as it has only managed to survive in the Faroe Islands. The rhythm is quite quirky and the ballads about kings and heroes may have several hundred verses. The captain leads the singing and everybody joins in on</a:t>
            </a:r>
            <a:r>
              <a:rPr lang="en-US" baseline="0" dirty="0" smtClean="0"/>
              <a:t> the </a:t>
            </a:r>
            <a:r>
              <a:rPr lang="en-US" dirty="0" smtClean="0"/>
              <a:t>chorus. The symbolic significance of the chain dance is the full circle of people from all walks of life who hold each others’ hands and meet face-to-face while sharing a moment of true common ground.</a:t>
            </a:r>
          </a:p>
          <a:p>
            <a:endParaRPr lang="en-US" dirty="0" smtClean="0"/>
          </a:p>
          <a:p>
            <a:r>
              <a:rPr lang="en-US" dirty="0" smtClean="0"/>
              <a:t>In the visual arts a lot has happened since the first Faroese painters painted the first landscape paintings to show the beauty of their country and demonstrate their love for the homeland. Countless new themes and motives have entered Faroese art since then.</a:t>
            </a:r>
            <a:r>
              <a:rPr lang="en-US" baseline="0" dirty="0" smtClean="0"/>
              <a:t> I</a:t>
            </a:r>
            <a:r>
              <a:rPr lang="en-US" dirty="0" smtClean="0"/>
              <a:t>nternational styles have had their influence, and today an impressive number of artists work with pictorial art.</a:t>
            </a:r>
          </a:p>
          <a:p>
            <a:endParaRPr lang="en-US" dirty="0" smtClean="0"/>
          </a:p>
          <a:p>
            <a:r>
              <a:rPr lang="en-US" dirty="0" smtClean="0"/>
              <a:t>Some things are still the same, though, and the landscape is still the dominant motif in Faroese art, just as the interplay between nature and mankind is still the most prevalent theme.</a:t>
            </a:r>
          </a:p>
        </p:txBody>
      </p:sp>
      <p:sp>
        <p:nvSpPr>
          <p:cNvPr id="4" name="Slide Number Placeholder 3"/>
          <p:cNvSpPr>
            <a:spLocks noGrp="1"/>
          </p:cNvSpPr>
          <p:nvPr>
            <p:ph type="sldNum" sz="quarter" idx="10"/>
          </p:nvPr>
        </p:nvSpPr>
        <p:spPr/>
        <p:txBody>
          <a:bodyPr/>
          <a:lstStyle/>
          <a:p>
            <a:fld id="{1DC33B39-9F03-B04E-9D3D-34F8C86ACFB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climate on the Faroe</a:t>
            </a:r>
            <a:r>
              <a:rPr lang="en-US" baseline="0" dirty="0" smtClean="0"/>
              <a:t> Islands is very much influenced by its location in </a:t>
            </a:r>
            <a:r>
              <a:rPr lang="en-US" dirty="0" smtClean="0"/>
              <a:t>the warm Gulf Stream, which together with the remoteness of any source of warm airflows, ensures that winters are mild while summers are cool. The average temperature in the warmest months is 13°C resulting is mild summer days and during the winter the average temperature is 3°C. </a:t>
            </a:r>
            <a:r>
              <a:rPr lang="en-US" sz="1200" kern="1200" dirty="0" smtClean="0">
                <a:solidFill>
                  <a:schemeClr val="tx1"/>
                </a:solidFill>
                <a:latin typeface="+mn-lt"/>
                <a:ea typeface="+mn-ea"/>
                <a:cs typeface="+mn-cs"/>
              </a:rPr>
              <a:t>So the temperature here is not very changeable over the year compared to most other countries.</a:t>
            </a:r>
            <a:r>
              <a:rPr lang="en-US" sz="1200" kern="1200" baseline="0" dirty="0" smtClean="0">
                <a:solidFill>
                  <a:schemeClr val="tx1"/>
                </a:solidFill>
                <a:latin typeface="+mn-lt"/>
                <a:ea typeface="+mn-ea"/>
                <a:cs typeface="+mn-cs"/>
              </a:rPr>
              <a:t> </a:t>
            </a:r>
            <a:r>
              <a:rPr lang="en-US" dirty="0" smtClean="0"/>
              <a:t>The</a:t>
            </a:r>
            <a:r>
              <a:rPr lang="en-US" baseline="0" dirty="0" smtClean="0"/>
              <a:t> Faroe</a:t>
            </a:r>
            <a:r>
              <a:rPr lang="en-US" dirty="0" smtClean="0"/>
              <a:t> Islands are windy, cloudy and cool throughout the year.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One</a:t>
            </a:r>
            <a:r>
              <a:rPr lang="en-US" sz="1200" kern="1200" baseline="0" dirty="0" smtClean="0">
                <a:solidFill>
                  <a:schemeClr val="tx1"/>
                </a:solidFill>
                <a:latin typeface="+mn-lt"/>
                <a:ea typeface="+mn-ea"/>
                <a:cs typeface="+mn-cs"/>
              </a:rPr>
              <a:t> of the many charms with the Faroese </a:t>
            </a:r>
            <a:r>
              <a:rPr lang="en-US" dirty="0" smtClean="0"/>
              <a:t>climate is the constantly changing weather. One of the most common feedbacks from tourists is the uniqueness of experiencing all four seasons in the same day. And e</a:t>
            </a:r>
            <a:r>
              <a:rPr lang="en-US" sz="1200" kern="1200" baseline="0" dirty="0" smtClean="0">
                <a:solidFill>
                  <a:schemeClr val="tx1"/>
                </a:solidFill>
                <a:latin typeface="+mn-lt"/>
                <a:ea typeface="+mn-ea"/>
                <a:cs typeface="+mn-cs"/>
              </a:rPr>
              <a:t>ven though the Faroe Islands are small, there is a big chance that the weather is different at the other end of the country or even the next village. During summer, you are wise to ask, if the sun is out on another island or village if it is foggy where you live, as it is very likely to be bright sun in one place and thick fog in another.</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During</a:t>
            </a:r>
            <a:r>
              <a:rPr lang="en-US" sz="1200" kern="1200" baseline="0" dirty="0" smtClean="0">
                <a:solidFill>
                  <a:schemeClr val="tx1"/>
                </a:solidFill>
                <a:latin typeface="+mn-lt"/>
                <a:ea typeface="+mn-ea"/>
                <a:cs typeface="+mn-cs"/>
              </a:rPr>
              <a:t> summer, we enjoy </a:t>
            </a:r>
            <a:r>
              <a:rPr lang="en-US" dirty="0" smtClean="0"/>
              <a:t>long days and light nights. In the middle of the summer the sun hardly sets and the longest day is 19½ hours long. In</a:t>
            </a:r>
            <a:r>
              <a:rPr lang="en-US" baseline="0" dirty="0" smtClean="0"/>
              <a:t> contrast, the winter days are somewhat different, and </a:t>
            </a:r>
            <a:r>
              <a:rPr lang="en-US" sz="1200" kern="1200" baseline="0" dirty="0" smtClean="0">
                <a:solidFill>
                  <a:schemeClr val="tx1"/>
                </a:solidFill>
                <a:latin typeface="+mn-lt"/>
                <a:ea typeface="+mn-ea"/>
                <a:cs typeface="+mn-cs"/>
              </a:rPr>
              <a:t>December has only few hours of true daylight. This does have an influence on the way we spend our days. During the long days and light nights of the summer, people spend much of their time outside, and use the light to their advantage. It is not unusual to see children playing outside until midnight during the summer. We are more declined to spend winter evenings and nights inside, whether it is in our own homes or at different cultural venues.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C33B39-9F03-B04E-9D3D-34F8C86ACFB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Faroese people are crazy about sports, both as a way of exercising and for leisure. This positive attitude towards keeping active has clear roots in the social and historical circumstances of the Faroe Islands. Before the introduction of modern infrastructure, people often had to walk long distances, hike up mountains, and row from island to island in order to get around. So physical activity is a natural extension of everyday life in the Faroe Islands, and it continues to be so.</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best known Faroese sports team is the men's national football team.</a:t>
            </a:r>
            <a:r>
              <a:rPr lang="en-US" baseline="0" dirty="0" smtClean="0"/>
              <a:t> But cu</a:t>
            </a:r>
            <a:r>
              <a:rPr lang="en-US" dirty="0" smtClean="0"/>
              <a:t>rrently, the most accomplished Faroese athlete is the European Championship runner-up</a:t>
            </a:r>
            <a:r>
              <a:rPr lang="en-US" baseline="0" dirty="0" smtClean="0"/>
              <a:t> </a:t>
            </a:r>
            <a:r>
              <a:rPr lang="en-US" dirty="0" smtClean="0"/>
              <a:t>and Olympic swimmer </a:t>
            </a:r>
            <a:r>
              <a:rPr lang="en-US" dirty="0" err="1" smtClean="0"/>
              <a:t>Pál</a:t>
            </a:r>
            <a:r>
              <a:rPr lang="en-US" dirty="0" smtClean="0"/>
              <a:t> </a:t>
            </a:r>
            <a:r>
              <a:rPr lang="en-US" dirty="0" err="1" smtClean="0"/>
              <a:t>Joensen</a:t>
            </a:r>
            <a:r>
              <a:rPr lang="en-US" dirty="0" smtClean="0"/>
              <a:t>, who has caught the world's attention, and his</a:t>
            </a:r>
            <a:r>
              <a:rPr lang="en-US" baseline="0" dirty="0" smtClean="0"/>
              <a:t> people’s great pride</a:t>
            </a:r>
            <a:r>
              <a:rPr lang="en-US" dirty="0" smtClean="0"/>
              <a:t> with his impressive competitive achievements.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Football is the most popular and widespread sport in the country. The clubs are the heart of Faroese football culture, both when it comes to the competitive aspects, and when it comes to the more leisurely and social aspects of the sport. They have competitive teams for children, men and women, and many of them have teams competing in several divisions of the national football league. But football is also a leisurely sport that people play to keep active and </a:t>
            </a:r>
            <a:r>
              <a:rPr lang="en-US" dirty="0" err="1" smtClean="0"/>
              <a:t>socialise</a:t>
            </a:r>
            <a:r>
              <a:rPr lang="en-US" dirty="0" smtClean="0"/>
              <a:t> with friends.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official national sport is rowing, which has direct connections to the cultural heritage of the Faroe Islands. Manned by young men and women, rowing teams use traditional open Faroese boats with six to ten oars and compete in the fjords of the Faroe Islands.</a:t>
            </a:r>
            <a:r>
              <a:rPr lang="en-US" baseline="0" dirty="0" smtClean="0"/>
              <a:t> </a:t>
            </a:r>
            <a:r>
              <a:rPr lang="en-US" dirty="0" smtClean="0"/>
              <a:t>The rowing season is short, with only seven races between early June and the end of July. Other popular sports are handball, volleyball,</a:t>
            </a:r>
            <a:r>
              <a:rPr lang="en-US" baseline="0" dirty="0" smtClean="0"/>
              <a:t> swimming and gymnastics.</a:t>
            </a:r>
            <a:endParaRPr lang="en-US" dirty="0" smtClean="0"/>
          </a:p>
        </p:txBody>
      </p:sp>
      <p:sp>
        <p:nvSpPr>
          <p:cNvPr id="4" name="Slide Number Placeholder 3"/>
          <p:cNvSpPr>
            <a:spLocks noGrp="1"/>
          </p:cNvSpPr>
          <p:nvPr>
            <p:ph type="sldNum" sz="quarter" idx="10"/>
          </p:nvPr>
        </p:nvSpPr>
        <p:spPr/>
        <p:txBody>
          <a:bodyPr/>
          <a:lstStyle/>
          <a:p>
            <a:fld id="{1DC33B39-9F03-B04E-9D3D-34F8C86ACFB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Getting to the Faroe Islands is easy. Despite the seemingly remote location of the Faroe Islands, they are much closer than you might think. It’s just a two to three hour flight from continental Europe. The national airline, Atlantic Airways, operates flights from Iceland, Norway and Denmark to the Faroese airport </a:t>
            </a:r>
            <a:r>
              <a:rPr lang="en-US" sz="1200" i="1" kern="1200" dirty="0" err="1" smtClean="0">
                <a:solidFill>
                  <a:schemeClr val="tx1"/>
                </a:solidFill>
                <a:latin typeface="+mn-lt"/>
                <a:ea typeface="+mn-ea"/>
                <a:cs typeface="+mn-cs"/>
              </a:rPr>
              <a:t>Vágar</a:t>
            </a:r>
            <a:r>
              <a:rPr lang="en-US" sz="1200" kern="1200" dirty="0" smtClean="0">
                <a:solidFill>
                  <a:schemeClr val="tx1"/>
                </a:solidFill>
                <a:latin typeface="+mn-lt"/>
                <a:ea typeface="+mn-ea"/>
                <a:cs typeface="+mn-cs"/>
              </a:rPr>
              <a:t>. There are several daily flights from Copenhagen airport.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You could also choose to take the scenic route, arriving by ferry. </a:t>
            </a:r>
            <a:r>
              <a:rPr lang="en-US" sz="1200" kern="1200" dirty="0" err="1" smtClean="0">
                <a:solidFill>
                  <a:schemeClr val="tx1"/>
                </a:solidFill>
                <a:latin typeface="+mn-lt"/>
                <a:ea typeface="+mn-ea"/>
                <a:cs typeface="+mn-cs"/>
              </a:rPr>
              <a:t>Smyril</a:t>
            </a:r>
            <a:r>
              <a:rPr lang="en-US" sz="1200" kern="1200" dirty="0" smtClean="0">
                <a:solidFill>
                  <a:schemeClr val="tx1"/>
                </a:solidFill>
                <a:latin typeface="+mn-lt"/>
                <a:ea typeface="+mn-ea"/>
                <a:cs typeface="+mn-cs"/>
              </a:rPr>
              <a:t> Line gives you a glimpse of how the Vikings might have felt when sailing into the dramatic seascape of this archipelago. You can board the ferry </a:t>
            </a:r>
            <a:r>
              <a:rPr lang="en-US" sz="1200" kern="1200" dirty="0" err="1" smtClean="0">
                <a:solidFill>
                  <a:schemeClr val="tx1"/>
                </a:solidFill>
                <a:latin typeface="+mn-lt"/>
                <a:ea typeface="+mn-ea"/>
                <a:cs typeface="+mn-cs"/>
              </a:rPr>
              <a:t>Norrøna</a:t>
            </a:r>
            <a:r>
              <a:rPr lang="en-US" sz="1200" kern="1200" baseline="0" dirty="0" smtClean="0">
                <a:solidFill>
                  <a:schemeClr val="tx1"/>
                </a:solidFill>
                <a:latin typeface="+mn-lt"/>
                <a:ea typeface="+mn-ea"/>
                <a:cs typeface="+mn-cs"/>
              </a:rPr>
              <a:t> both in </a:t>
            </a:r>
            <a:r>
              <a:rPr lang="en-US" sz="1200" kern="1200" dirty="0" smtClean="0">
                <a:solidFill>
                  <a:schemeClr val="tx1"/>
                </a:solidFill>
                <a:latin typeface="+mn-lt"/>
                <a:ea typeface="+mn-ea"/>
                <a:cs typeface="+mn-cs"/>
              </a:rPr>
              <a:t>Iceland and Denmark.</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C33B39-9F03-B04E-9D3D-34F8C86ACFB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There is still something to be said about remoteness, because the relative isolation from the outside world for centuries has meant that the Faroe Islanders have been able to preserve ancient traditions. You could say that the remoteness of the Faroe Islands mixed with the modernisation and globalisation of society has placed the Faroe Islands in a unique position compared to other countries – at the same time rooted deeply in both tradition and modernity.</a:t>
            </a:r>
            <a:r>
              <a:rPr lang="en-US" dirty="0" smtClean="0"/>
              <a: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contrasts on the Faroe Islands are very dominant, and something we as a people think of as natural, but definitely something tourists notice very clearly when they visit the Faroe Islands. There is the tangible contrast between modern lifestyle and the very present traditions. But as a people, we are full of contrasts too. One moment we may be hierarchically differently placed in a company, but the next we are equals on the football pitch or when tending or slaughtering sheep. Somehow these contrasts also ensure that we are tolerant and open to new trends and norms. There is a curious co-existence of a highly modern society with old-fashioned traditions. In some way, several different decades may be present in one situation or one person. We are a twist of nature, tradition and modernity. We are not an ancient community, but modern with strong roots. The contrasts are also created by nature, because if it had not been so powerful, the good infrastructure would not have been created. The Faroese infrastructure makes modern life possible within our nature.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capital </a:t>
            </a:r>
            <a:r>
              <a:rPr lang="en-US" sz="1200" kern="1200" baseline="0" dirty="0" err="1" smtClean="0">
                <a:solidFill>
                  <a:schemeClr val="tx1"/>
                </a:solidFill>
                <a:latin typeface="+mn-lt"/>
                <a:ea typeface="+mn-ea"/>
                <a:cs typeface="+mn-cs"/>
              </a:rPr>
              <a:t>Tórshavn</a:t>
            </a:r>
            <a:r>
              <a:rPr lang="en-US" sz="1200" kern="1200" baseline="0" dirty="0" smtClean="0">
                <a:solidFill>
                  <a:schemeClr val="tx1"/>
                </a:solidFill>
                <a:latin typeface="+mn-lt"/>
                <a:ea typeface="+mn-ea"/>
                <a:cs typeface="+mn-cs"/>
              </a:rPr>
              <a:t> is a great example. For a city, with just about 20.000 inhabitants, it is surprising, how modern it is. This peaceful, yet energetic capital has managed to meet the demands that any modern people demand. While the old part of town is lovingly preserved in its original shape with small houses close to each other, it still embraces modernity indoors. </a:t>
            </a:r>
            <a:r>
              <a:rPr lang="en-US" sz="1200" kern="1200" baseline="0" dirty="0" err="1" smtClean="0">
                <a:solidFill>
                  <a:schemeClr val="tx1"/>
                </a:solidFill>
                <a:latin typeface="+mn-lt"/>
                <a:ea typeface="+mn-ea"/>
                <a:cs typeface="+mn-cs"/>
              </a:rPr>
              <a:t>Tórshavn</a:t>
            </a:r>
            <a:r>
              <a:rPr lang="en-US" sz="1200" kern="1200" baseline="0" dirty="0" smtClean="0">
                <a:solidFill>
                  <a:schemeClr val="tx1"/>
                </a:solidFill>
                <a:latin typeface="+mn-lt"/>
                <a:ea typeface="+mn-ea"/>
                <a:cs typeface="+mn-cs"/>
              </a:rPr>
              <a:t> is first and foremost a town with a </a:t>
            </a:r>
            <a:r>
              <a:rPr lang="en-US" sz="1200" kern="1200" baseline="0" dirty="0" err="1" smtClean="0">
                <a:solidFill>
                  <a:schemeClr val="tx1"/>
                </a:solidFill>
                <a:latin typeface="+mn-lt"/>
                <a:ea typeface="+mn-ea"/>
                <a:cs typeface="+mn-cs"/>
              </a:rPr>
              <a:t>cosy</a:t>
            </a:r>
            <a:r>
              <a:rPr lang="en-US" sz="1200" kern="1200" baseline="0" dirty="0" smtClean="0">
                <a:solidFill>
                  <a:schemeClr val="tx1"/>
                </a:solidFill>
                <a:latin typeface="+mn-lt"/>
                <a:ea typeface="+mn-ea"/>
                <a:cs typeface="+mn-cs"/>
              </a:rPr>
              <a:t> city centre and a busy </a:t>
            </a:r>
            <a:r>
              <a:rPr lang="en-US" sz="1200" kern="1200" baseline="0" dirty="0" err="1" smtClean="0">
                <a:solidFill>
                  <a:schemeClr val="tx1"/>
                </a:solidFill>
                <a:latin typeface="+mn-lt"/>
                <a:ea typeface="+mn-ea"/>
                <a:cs typeface="+mn-cs"/>
              </a:rPr>
              <a:t>harbour</a:t>
            </a:r>
            <a:r>
              <a:rPr lang="en-US" sz="1200" kern="1200" baseline="0" dirty="0" smtClean="0">
                <a:solidFill>
                  <a:schemeClr val="tx1"/>
                </a:solidFill>
                <a:latin typeface="+mn-lt"/>
                <a:ea typeface="+mn-ea"/>
                <a:cs typeface="+mn-cs"/>
              </a:rPr>
              <a:t>. There are several different cafés, bars and restaurants with matching nightlife. The weekends are lively as </a:t>
            </a:r>
            <a:r>
              <a:rPr lang="en-US" sz="1200" kern="1200" baseline="0" dirty="0" err="1" smtClean="0">
                <a:solidFill>
                  <a:schemeClr val="tx1"/>
                </a:solidFill>
                <a:latin typeface="+mn-lt"/>
                <a:ea typeface="+mn-ea"/>
                <a:cs typeface="+mn-cs"/>
              </a:rPr>
              <a:t>Tórshavn</a:t>
            </a:r>
            <a:r>
              <a:rPr lang="en-US" sz="1200" kern="1200" baseline="0" dirty="0" smtClean="0">
                <a:solidFill>
                  <a:schemeClr val="tx1"/>
                </a:solidFill>
                <a:latin typeface="+mn-lt"/>
                <a:ea typeface="+mn-ea"/>
                <a:cs typeface="+mn-cs"/>
              </a:rPr>
              <a:t> has a variety of cultural venues, theatres, great restaurants and music scenes with a lot to offer. </a:t>
            </a:r>
            <a:r>
              <a:rPr lang="en-US" sz="1200" kern="1200" dirty="0" err="1" smtClean="0">
                <a:solidFill>
                  <a:schemeClr val="tx1"/>
                </a:solidFill>
                <a:latin typeface="+mn-lt"/>
                <a:ea typeface="+mn-ea"/>
                <a:cs typeface="+mn-cs"/>
              </a:rPr>
              <a:t>Tórshavn</a:t>
            </a:r>
            <a:r>
              <a:rPr lang="en-US" sz="1200" kern="1200" dirty="0" smtClean="0">
                <a:solidFill>
                  <a:schemeClr val="tx1"/>
                </a:solidFill>
                <a:latin typeface="+mn-lt"/>
                <a:ea typeface="+mn-ea"/>
                <a:cs typeface="+mn-cs"/>
              </a:rPr>
              <a:t> is also the perfect meeting and conference city, since the city offers 5 star conference facilities.</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C33B39-9F03-B04E-9D3D-34F8C86ACFB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few years back, in 2013, a survey was conducted amongst</a:t>
            </a:r>
            <a:r>
              <a:rPr lang="en-US" sz="1200" kern="1200" baseline="0" dirty="0" smtClean="0">
                <a:solidFill>
                  <a:schemeClr val="tx1"/>
                </a:solidFill>
                <a:latin typeface="+mn-lt"/>
                <a:ea typeface="+mn-ea"/>
                <a:cs typeface="+mn-cs"/>
              </a:rPr>
              <a:t> visitors who had visited the Faroe Islands that summer</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6000 tourists were asked to name what they found unique and essential about the Faroe Islands, what they would take back home with them. The result of the survey was clear: Five attributes are distinct about the Faroe Islands.</a:t>
            </a:r>
          </a:p>
        </p:txBody>
      </p:sp>
      <p:sp>
        <p:nvSpPr>
          <p:cNvPr id="4" name="Slide Number Placeholder 3"/>
          <p:cNvSpPr>
            <a:spLocks noGrp="1"/>
          </p:cNvSpPr>
          <p:nvPr>
            <p:ph type="sldNum" sz="quarter" idx="10"/>
          </p:nvPr>
        </p:nvSpPr>
        <p:spPr/>
        <p:txBody>
          <a:bodyPr/>
          <a:lstStyle/>
          <a:p>
            <a:fld id="{1DC33B39-9F03-B04E-9D3D-34F8C86ACFBE}"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First they thought that the Faroe Islands has an unique scenery – the Faroese</a:t>
            </a:r>
            <a:r>
              <a:rPr lang="en-US" sz="1200" kern="1200" baseline="0" dirty="0" smtClean="0">
                <a:solidFill>
                  <a:schemeClr val="tx1"/>
                </a:solidFill>
                <a:latin typeface="+mn-lt"/>
                <a:ea typeface="+mn-ea"/>
                <a:cs typeface="+mn-cs"/>
              </a:rPr>
              <a:t> unique </a:t>
            </a:r>
            <a:r>
              <a:rPr lang="en-US" sz="1200" b="1" kern="1200" dirty="0" smtClean="0">
                <a:solidFill>
                  <a:schemeClr val="tx1"/>
                </a:solidFill>
                <a:latin typeface="+mn-lt"/>
                <a:ea typeface="+mn-ea"/>
                <a:cs typeface="+mn-cs"/>
              </a:rPr>
              <a:t>nature</a:t>
            </a:r>
            <a:r>
              <a:rPr lang="en-US" sz="1200" kern="1200" dirty="0" smtClean="0">
                <a:solidFill>
                  <a:schemeClr val="tx1"/>
                </a:solidFill>
                <a:latin typeface="+mn-lt"/>
                <a:ea typeface="+mn-ea"/>
                <a:cs typeface="+mn-cs"/>
              </a:rPr>
              <a:t>. A combination of hard rocks, velvety green grass and dramatic waterfalls. A stunning picture painted in green and blue colors, where your eyes can stretch from the top of a mountain over the endless surrounding ocean at any one time. No matter where you go in the Faroe Islands, you will never find yourself far from the sea.</a:t>
            </a:r>
          </a:p>
        </p:txBody>
      </p:sp>
      <p:sp>
        <p:nvSpPr>
          <p:cNvPr id="4" name="Slide Number Placeholder 3"/>
          <p:cNvSpPr>
            <a:spLocks noGrp="1"/>
          </p:cNvSpPr>
          <p:nvPr>
            <p:ph type="sldNum" sz="quarter" idx="10"/>
          </p:nvPr>
        </p:nvSpPr>
        <p:spPr/>
        <p:txBody>
          <a:bodyPr/>
          <a:lstStyle/>
          <a:p>
            <a:fld id="{1DC33B39-9F03-B04E-9D3D-34F8C86ACFBE}"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second point that the tourists </a:t>
            </a:r>
            <a:r>
              <a:rPr lang="en-US" sz="1200" kern="1200" dirty="0" err="1" smtClean="0">
                <a:solidFill>
                  <a:schemeClr val="tx1"/>
                </a:solidFill>
                <a:latin typeface="+mn-lt"/>
                <a:ea typeface="+mn-ea"/>
                <a:cs typeface="+mn-cs"/>
              </a:rPr>
              <a:t>emphazised</a:t>
            </a:r>
            <a:r>
              <a:rPr lang="en-US" sz="1200" kern="1200" dirty="0" smtClean="0">
                <a:solidFill>
                  <a:schemeClr val="tx1"/>
                </a:solidFill>
                <a:latin typeface="+mn-lt"/>
                <a:ea typeface="+mn-ea"/>
                <a:cs typeface="+mn-cs"/>
              </a:rPr>
              <a:t> on was</a:t>
            </a:r>
            <a:r>
              <a:rPr lang="en-US" sz="1200" kern="1200" baseline="0" dirty="0" smtClean="0">
                <a:solidFill>
                  <a:schemeClr val="tx1"/>
                </a:solidFill>
                <a:latin typeface="+mn-lt"/>
                <a:ea typeface="+mn-ea"/>
                <a:cs typeface="+mn-cs"/>
              </a:rPr>
              <a:t> </a:t>
            </a:r>
            <a:r>
              <a:rPr lang="en-US" sz="1200" b="1" kern="1200" baseline="0" dirty="0" smtClean="0">
                <a:solidFill>
                  <a:schemeClr val="tx1"/>
                </a:solidFill>
                <a:latin typeface="+mn-lt"/>
                <a:ea typeface="+mn-ea"/>
                <a:cs typeface="+mn-cs"/>
              </a:rPr>
              <a:t>the people and</a:t>
            </a:r>
            <a:r>
              <a:rPr lang="en-US" sz="1200" b="1" kern="1200" dirty="0" smtClean="0">
                <a:solidFill>
                  <a:schemeClr val="tx1"/>
                </a:solidFill>
                <a:latin typeface="+mn-lt"/>
                <a:ea typeface="+mn-ea"/>
                <a:cs typeface="+mn-cs"/>
              </a:rPr>
              <a:t> the island culture</a:t>
            </a:r>
            <a:r>
              <a:rPr lang="en-US" sz="1200" kern="1200" dirty="0" smtClean="0">
                <a:solidFill>
                  <a:schemeClr val="tx1"/>
                </a:solidFill>
                <a:latin typeface="+mn-lt"/>
                <a:ea typeface="+mn-ea"/>
                <a:cs typeface="+mn-cs"/>
              </a:rPr>
              <a:t>. The Faroe Islands are remote and isolated, and so the ocean has served as a great defense against dilution of the islands’ original culture. There are many wonderful examples of the original culture. The national costume, which is worn at weddings, events and at the annual </a:t>
            </a:r>
            <a:r>
              <a:rPr lang="en-US" sz="1200" i="1" kern="1200" dirty="0" err="1" smtClean="0">
                <a:solidFill>
                  <a:schemeClr val="tx1"/>
                </a:solidFill>
                <a:latin typeface="+mn-lt"/>
                <a:ea typeface="+mn-ea"/>
                <a:cs typeface="+mn-cs"/>
              </a:rPr>
              <a:t>Ólavsøka</a:t>
            </a:r>
            <a:r>
              <a:rPr lang="en-US" sz="1200" kern="1200" dirty="0" smtClean="0">
                <a:solidFill>
                  <a:schemeClr val="tx1"/>
                </a:solidFill>
                <a:latin typeface="+mn-lt"/>
                <a:ea typeface="+mn-ea"/>
                <a:cs typeface="+mn-cs"/>
              </a:rPr>
              <a:t> festival. The language is rooted in the Nordic languages, but it is a unique language in its own right even though we’re only 50.000 people.</a:t>
            </a:r>
          </a:p>
          <a:p>
            <a:r>
              <a:rPr lang="en-US" sz="1200" kern="1200" dirty="0" smtClean="0">
                <a:solidFill>
                  <a:schemeClr val="tx1"/>
                </a:solidFill>
                <a:latin typeface="+mn-lt"/>
                <a:ea typeface="+mn-ea"/>
                <a:cs typeface="+mn-cs"/>
              </a:rPr>
              <a:t>Other great examples of the modern yet original culture are the </a:t>
            </a:r>
            <a:r>
              <a:rPr lang="en-GB" sz="1200" kern="1200" dirty="0" smtClean="0">
                <a:solidFill>
                  <a:schemeClr val="tx1"/>
                </a:solidFill>
                <a:latin typeface="+mn-lt"/>
                <a:ea typeface="+mn-ea"/>
                <a:cs typeface="+mn-cs"/>
              </a:rPr>
              <a:t>designer shops that sell products rooted in traditional Faroese knitting – that also has won international recognition.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C33B39-9F03-B04E-9D3D-34F8C86ACFBE}"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kern="1200" dirty="0" smtClean="0">
                <a:solidFill>
                  <a:schemeClr val="tx1"/>
                </a:solidFill>
                <a:latin typeface="+mn-lt"/>
                <a:ea typeface="+mn-ea"/>
                <a:cs typeface="+mn-cs"/>
              </a:rPr>
              <a:t>Thirdly they</a:t>
            </a:r>
            <a:r>
              <a:rPr lang="en-US" sz="1200" kern="1200" baseline="0" dirty="0" smtClean="0">
                <a:solidFill>
                  <a:schemeClr val="tx1"/>
                </a:solidFill>
                <a:latin typeface="+mn-lt"/>
                <a:ea typeface="+mn-ea"/>
                <a:cs typeface="+mn-cs"/>
              </a:rPr>
              <a:t> mentioned the </a:t>
            </a:r>
            <a:r>
              <a:rPr lang="en-US" sz="1200" b="1" kern="1200" baseline="0" dirty="0" smtClean="0">
                <a:solidFill>
                  <a:schemeClr val="tx1"/>
                </a:solidFill>
                <a:latin typeface="+mn-lt"/>
                <a:ea typeface="+mn-ea"/>
                <a:cs typeface="+mn-cs"/>
              </a:rPr>
              <a:t>authenticity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As a </a:t>
            </a:r>
            <a:r>
              <a:rPr lang="en-US" sz="1200" kern="1200" dirty="0" err="1" smtClean="0">
                <a:solidFill>
                  <a:schemeClr val="tx1"/>
                </a:solidFill>
                <a:latin typeface="+mn-lt"/>
                <a:ea typeface="+mn-ea"/>
                <a:cs typeface="+mn-cs"/>
              </a:rPr>
              <a:t>traveller</a:t>
            </a:r>
            <a:r>
              <a:rPr lang="en-US" sz="1200" kern="1200" dirty="0" smtClean="0">
                <a:solidFill>
                  <a:schemeClr val="tx1"/>
                </a:solidFill>
                <a:latin typeface="+mn-lt"/>
                <a:ea typeface="+mn-ea"/>
                <a:cs typeface="+mn-cs"/>
              </a:rPr>
              <a:t> you can experience the same food, drink the same coffee and buy the same brands, in the same concept stores in most of the world. But as many destinations seem to be getting more alike, 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contrast to the Faroe Islands becomes even greater.</a:t>
            </a:r>
          </a:p>
          <a:p>
            <a:pPr rtl="0"/>
            <a:r>
              <a:rPr lang="en-US" sz="1200" kern="1200" dirty="0" smtClean="0">
                <a:solidFill>
                  <a:schemeClr val="tx1"/>
                </a:solidFill>
                <a:latin typeface="+mn-lt"/>
                <a:ea typeface="+mn-ea"/>
                <a:cs typeface="+mn-cs"/>
              </a:rPr>
              <a:t>The Faroe Islands have a unique feeling of “real”. Nature is the only true ruler and the humbling effect of nature is evident in the island’s culture. This is in many ways the opposite of Disneyland: In the Faroe Islands nothing is set up - everything is original.</a:t>
            </a:r>
          </a:p>
        </p:txBody>
      </p:sp>
      <p:sp>
        <p:nvSpPr>
          <p:cNvPr id="4" name="Slide Number Placeholder 3"/>
          <p:cNvSpPr>
            <a:spLocks noGrp="1"/>
          </p:cNvSpPr>
          <p:nvPr>
            <p:ph type="sldNum" sz="quarter" idx="10"/>
          </p:nvPr>
        </p:nvSpPr>
        <p:spPr/>
        <p:txBody>
          <a:bodyPr/>
          <a:lstStyle/>
          <a:p>
            <a:fld id="{1DC33B39-9F03-B04E-9D3D-34F8C86ACFBE}"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fourth point that the tourists mentioned, was </a:t>
            </a:r>
            <a:r>
              <a:rPr lang="en-US" sz="1200" b="1" kern="1200" dirty="0" smtClean="0">
                <a:solidFill>
                  <a:schemeClr val="tx1"/>
                </a:solidFill>
                <a:latin typeface="+mn-lt"/>
                <a:ea typeface="+mn-ea"/>
                <a:cs typeface="+mn-cs"/>
              </a:rPr>
              <a:t>the remoteness</a:t>
            </a:r>
            <a:r>
              <a:rPr lang="en-US" sz="1200" kern="1200" dirty="0" smtClean="0">
                <a:solidFill>
                  <a:schemeClr val="tx1"/>
                </a:solidFill>
                <a:latin typeface="+mn-lt"/>
                <a:ea typeface="+mn-ea"/>
                <a:cs typeface="+mn-cs"/>
              </a:rPr>
              <a:t>. The Faroe Islands may be close in distance but are far, far from everyday life. Far from stressful obligations. Far from traffic jams and crowds. Far from normality and everyday routines. If you find yourself next to another tourist, it is likely to be your own travel companion. In fact the Faroe Islands have even fewer tourists than the Galapagos Islands, so people are likely to return from the Faroe Islands with untold stories.</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C33B39-9F03-B04E-9D3D-34F8C86ACFBE}"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fifth and last quality that the tourists mentioned was the high level of </a:t>
            </a:r>
            <a:r>
              <a:rPr lang="en-US" sz="1200" b="1" kern="1200" dirty="0" smtClean="0">
                <a:solidFill>
                  <a:schemeClr val="tx1"/>
                </a:solidFill>
                <a:latin typeface="+mn-lt"/>
                <a:ea typeface="+mn-ea"/>
                <a:cs typeface="+mn-cs"/>
              </a:rPr>
              <a:t>involvement </a:t>
            </a:r>
            <a:r>
              <a:rPr lang="en-US" sz="1200" kern="1200" dirty="0" smtClean="0">
                <a:solidFill>
                  <a:schemeClr val="tx1"/>
                </a:solidFill>
                <a:latin typeface="+mn-lt"/>
                <a:ea typeface="+mn-ea"/>
                <a:cs typeface="+mn-cs"/>
              </a:rPr>
              <a:t>that they experienced in our islands. It is often said that the Faroe Islands have no tourists - only guests. People are welcoming and open and nature invites everyone to participate. The nature is not just something you look at. It’s a place for being – for hiking, painting, angling, diving, sailing and absorbing. </a:t>
            </a:r>
          </a:p>
          <a:p>
            <a:r>
              <a:rPr lang="en-US" sz="1200" kern="1200" dirty="0" smtClean="0">
                <a:solidFill>
                  <a:schemeClr val="tx1"/>
                </a:solidFill>
                <a:latin typeface="+mn-lt"/>
                <a:ea typeface="+mn-ea"/>
                <a:cs typeface="+mn-cs"/>
              </a:rPr>
              <a:t>This picture, for instance</a:t>
            </a:r>
            <a:r>
              <a:rPr lang="en-US" sz="1200" kern="1200" baseline="0" dirty="0" smtClean="0">
                <a:solidFill>
                  <a:schemeClr val="tx1"/>
                </a:solidFill>
                <a:latin typeface="+mn-lt"/>
                <a:ea typeface="+mn-ea"/>
                <a:cs typeface="+mn-cs"/>
              </a:rPr>
              <a:t>, is taken at the annual G! Festival. The G! Festival takes place in the small village of </a:t>
            </a:r>
            <a:r>
              <a:rPr lang="en-US" sz="1200" kern="1200" baseline="0" dirty="0" err="1" smtClean="0">
                <a:solidFill>
                  <a:schemeClr val="tx1"/>
                </a:solidFill>
                <a:latin typeface="+mn-lt"/>
                <a:ea typeface="+mn-ea"/>
                <a:cs typeface="+mn-cs"/>
              </a:rPr>
              <a:t>Gøta</a:t>
            </a:r>
            <a:r>
              <a:rPr lang="en-US" sz="1200" kern="1200" baseline="0" dirty="0" smtClean="0">
                <a:solidFill>
                  <a:schemeClr val="tx1"/>
                </a:solidFill>
                <a:latin typeface="+mn-lt"/>
                <a:ea typeface="+mn-ea"/>
                <a:cs typeface="+mn-cs"/>
              </a:rPr>
              <a:t> on </a:t>
            </a:r>
            <a:r>
              <a:rPr lang="en-US" sz="1200" kern="1200" baseline="0" dirty="0" err="1" smtClean="0">
                <a:solidFill>
                  <a:schemeClr val="tx1"/>
                </a:solidFill>
                <a:latin typeface="+mn-lt"/>
                <a:ea typeface="+mn-ea"/>
                <a:cs typeface="+mn-cs"/>
              </a:rPr>
              <a:t>Eysturoy</a:t>
            </a:r>
            <a:r>
              <a:rPr lang="en-US" sz="1200" kern="1200" baseline="0" dirty="0" smtClean="0">
                <a:solidFill>
                  <a:schemeClr val="tx1"/>
                </a:solidFill>
                <a:latin typeface="+mn-lt"/>
                <a:ea typeface="+mn-ea"/>
                <a:cs typeface="+mn-cs"/>
              </a:rPr>
              <a:t> that transcends from being a quiet little village with children playing on the sand to a thriving music festival. The number of inhabitants of </a:t>
            </a:r>
            <a:r>
              <a:rPr lang="en-US" sz="1200" kern="1200" baseline="0" dirty="0" err="1" smtClean="0">
                <a:solidFill>
                  <a:schemeClr val="tx1"/>
                </a:solidFill>
                <a:latin typeface="+mn-lt"/>
                <a:ea typeface="+mn-ea"/>
                <a:cs typeface="+mn-cs"/>
              </a:rPr>
              <a:t>Gøta</a:t>
            </a:r>
            <a:r>
              <a:rPr lang="en-US" sz="1200" kern="1200" baseline="0" dirty="0" smtClean="0">
                <a:solidFill>
                  <a:schemeClr val="tx1"/>
                </a:solidFill>
                <a:latin typeface="+mn-lt"/>
                <a:ea typeface="+mn-ea"/>
                <a:cs typeface="+mn-cs"/>
              </a:rPr>
              <a:t> doubles five times during the festival. The villagers are open and welcoming and you truly feel like you are part of the village during the festival. It is one of the most intimate and surreal music festival experience you can ever imagine - and then some.</a:t>
            </a:r>
            <a:endParaRPr lang="en-US" dirty="0"/>
          </a:p>
        </p:txBody>
      </p:sp>
      <p:sp>
        <p:nvSpPr>
          <p:cNvPr id="4" name="Slide Number Placeholder 3"/>
          <p:cNvSpPr>
            <a:spLocks noGrp="1"/>
          </p:cNvSpPr>
          <p:nvPr>
            <p:ph type="sldNum" sz="quarter" idx="10"/>
          </p:nvPr>
        </p:nvSpPr>
        <p:spPr/>
        <p:txBody>
          <a:bodyPr/>
          <a:lstStyle/>
          <a:p>
            <a:fld id="{1DC33B39-9F03-B04E-9D3D-34F8C86ACFBE}"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The </a:t>
            </a:r>
            <a:r>
              <a:rPr lang="en-US" sz="1200" b="1" i="1" kern="1200" dirty="0" smtClean="0">
                <a:solidFill>
                  <a:schemeClr val="tx1"/>
                </a:solidFill>
                <a:latin typeface="+mn-lt"/>
                <a:ea typeface="+mn-ea"/>
                <a:cs typeface="+mn-cs"/>
              </a:rPr>
              <a:t>un</a:t>
            </a:r>
            <a:r>
              <a:rPr lang="en-US" sz="1200" b="1" kern="1200" dirty="0" smtClean="0">
                <a:solidFill>
                  <a:schemeClr val="tx1"/>
                </a:solidFill>
                <a:latin typeface="+mn-lt"/>
                <a:ea typeface="+mn-ea"/>
                <a:cs typeface="+mn-cs"/>
              </a:rPr>
              <a:t> – destination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you take a look at all the descriptions of the Faroe Islands that tourists have made, you notice a pattern. </a:t>
            </a:r>
            <a:r>
              <a:rPr lang="en-US" sz="1200" i="1" kern="1200" dirty="0" smtClean="0">
                <a:solidFill>
                  <a:schemeClr val="tx1"/>
                </a:solidFill>
                <a:latin typeface="+mn-lt"/>
                <a:ea typeface="+mn-ea"/>
                <a:cs typeface="+mn-cs"/>
              </a:rPr>
              <a:t>Un</a:t>
            </a:r>
            <a:r>
              <a:rPr lang="en-US" sz="1200" kern="1200" dirty="0" smtClean="0">
                <a:solidFill>
                  <a:schemeClr val="tx1"/>
                </a:solidFill>
                <a:latin typeface="+mn-lt"/>
                <a:ea typeface="+mn-ea"/>
                <a:cs typeface="+mn-cs"/>
              </a:rPr>
              <a:t>spoiled, </a:t>
            </a:r>
            <a:r>
              <a:rPr lang="en-US" sz="1200" i="1" kern="1200" dirty="0" smtClean="0">
                <a:solidFill>
                  <a:schemeClr val="tx1"/>
                </a:solidFill>
                <a:latin typeface="+mn-lt"/>
                <a:ea typeface="+mn-ea"/>
                <a:cs typeface="+mn-cs"/>
              </a:rPr>
              <a:t>un</a:t>
            </a:r>
            <a:r>
              <a:rPr lang="en-US" sz="1200" kern="1200" dirty="0" smtClean="0">
                <a:solidFill>
                  <a:schemeClr val="tx1"/>
                </a:solidFill>
                <a:latin typeface="+mn-lt"/>
                <a:ea typeface="+mn-ea"/>
                <a:cs typeface="+mn-cs"/>
              </a:rPr>
              <a:t>exploited, </a:t>
            </a:r>
            <a:r>
              <a:rPr lang="en-US" sz="1200" i="1" kern="1200" dirty="0" smtClean="0">
                <a:solidFill>
                  <a:schemeClr val="tx1"/>
                </a:solidFill>
                <a:latin typeface="+mn-lt"/>
                <a:ea typeface="+mn-ea"/>
                <a:cs typeface="+mn-cs"/>
              </a:rPr>
              <a:t>un</a:t>
            </a:r>
            <a:r>
              <a:rPr lang="en-US" sz="1200" kern="1200" dirty="0" smtClean="0">
                <a:solidFill>
                  <a:schemeClr val="tx1"/>
                </a:solidFill>
                <a:latin typeface="+mn-lt"/>
                <a:ea typeface="+mn-ea"/>
                <a:cs typeface="+mn-cs"/>
              </a:rPr>
              <a:t>polluted, </a:t>
            </a:r>
            <a:r>
              <a:rPr lang="en-US" sz="1200" i="1" kern="1200" dirty="0" smtClean="0">
                <a:solidFill>
                  <a:schemeClr val="tx1"/>
                </a:solidFill>
                <a:latin typeface="+mn-lt"/>
                <a:ea typeface="+mn-ea"/>
                <a:cs typeface="+mn-cs"/>
              </a:rPr>
              <a:t>un</a:t>
            </a:r>
            <a:r>
              <a:rPr lang="en-US" sz="1200" kern="1200" dirty="0" smtClean="0">
                <a:solidFill>
                  <a:schemeClr val="tx1"/>
                </a:solidFill>
                <a:latin typeface="+mn-lt"/>
                <a:ea typeface="+mn-ea"/>
                <a:cs typeface="+mn-cs"/>
              </a:rPr>
              <a:t>explored... Many of the words used to describe the Faroe Islands are so-called </a:t>
            </a:r>
            <a:r>
              <a:rPr lang="en-US" sz="1200" i="1" kern="1200" dirty="0" smtClean="0">
                <a:solidFill>
                  <a:schemeClr val="tx1"/>
                </a:solidFill>
                <a:latin typeface="+mn-lt"/>
                <a:ea typeface="+mn-ea"/>
                <a:cs typeface="+mn-cs"/>
              </a:rPr>
              <a:t>un</a:t>
            </a:r>
            <a:r>
              <a:rPr lang="en-US" sz="1200" kern="1200" dirty="0" smtClean="0">
                <a:solidFill>
                  <a:schemeClr val="tx1"/>
                </a:solidFill>
                <a:latin typeface="+mn-lt"/>
                <a:ea typeface="+mn-ea"/>
                <a:cs typeface="+mn-cs"/>
              </a:rPr>
              <a:t>-words. Perhaps ordinary descriptive words just aren't adequate. Or perhaps this hidden, treeless land of contrasts, evokes such unique emotions in its visitors, that the best way to describe it is by setting it apart from the rest, by applying the inherent meaning of the small, yet powerful prefix, </a:t>
            </a:r>
            <a:r>
              <a:rPr lang="en-US" sz="1200" i="1" kern="1200" dirty="0" smtClean="0">
                <a:solidFill>
                  <a:schemeClr val="tx1"/>
                </a:solidFill>
                <a:latin typeface="+mn-lt"/>
                <a:ea typeface="+mn-ea"/>
                <a:cs typeface="+mn-cs"/>
              </a:rPr>
              <a:t>un</a:t>
            </a:r>
            <a:r>
              <a:rPr lang="en-US" sz="1200" kern="1200" dirty="0" smtClean="0">
                <a:solidFill>
                  <a:schemeClr val="tx1"/>
                </a:solidFill>
                <a:latin typeface="+mn-lt"/>
                <a:ea typeface="+mn-ea"/>
                <a:cs typeface="+mn-cs"/>
              </a:rPr>
              <a:t>.       </a:t>
            </a:r>
          </a:p>
          <a:p>
            <a:r>
              <a:rPr lang="fo-FO"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dirty="0" smtClean="0"/>
              <a:t>For more information</a:t>
            </a:r>
            <a:r>
              <a:rPr lang="en-US" baseline="0" dirty="0" smtClean="0"/>
              <a:t> on the Faroe Islands, visit: </a:t>
            </a:r>
            <a:r>
              <a:rPr lang="en-US" baseline="0" dirty="0" err="1" smtClean="0"/>
              <a:t>www.visitfaroeislands.com</a:t>
            </a:r>
            <a:r>
              <a:rPr lang="en-US" baseline="0" dirty="0" smtClean="0"/>
              <a:t> and </a:t>
            </a:r>
            <a:r>
              <a:rPr lang="en-US" baseline="0" dirty="0" err="1" smtClean="0"/>
              <a:t>www.faroeislands.fo</a:t>
            </a:r>
            <a:endParaRPr lang="en-US" dirty="0"/>
          </a:p>
        </p:txBody>
      </p:sp>
      <p:sp>
        <p:nvSpPr>
          <p:cNvPr id="4" name="Slide Number Placeholder 3"/>
          <p:cNvSpPr>
            <a:spLocks noGrp="1"/>
          </p:cNvSpPr>
          <p:nvPr>
            <p:ph type="sldNum" sz="quarter" idx="10"/>
          </p:nvPr>
        </p:nvSpPr>
        <p:spPr/>
        <p:txBody>
          <a:bodyPr/>
          <a:lstStyle/>
          <a:p>
            <a:fld id="{1DC33B39-9F03-B04E-9D3D-34F8C86ACFBE}" type="slidenum">
              <a:rPr lang="en-US" smtClean="0"/>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The Faroe Islands are characterised by an incredibly fresh and clean air, a dramatic landscape with steep mountains, deep</a:t>
            </a:r>
            <a:r>
              <a:rPr lang="en-GB" sz="1200" kern="1200" baseline="0" dirty="0" smtClean="0">
                <a:solidFill>
                  <a:schemeClr val="tx1"/>
                </a:solidFill>
                <a:latin typeface="+mn-lt"/>
                <a:ea typeface="+mn-ea"/>
                <a:cs typeface="+mn-cs"/>
              </a:rPr>
              <a:t> fjords, </a:t>
            </a:r>
            <a:r>
              <a:rPr lang="en-GB" sz="1200" kern="1200" dirty="0" smtClean="0">
                <a:solidFill>
                  <a:schemeClr val="tx1"/>
                </a:solidFill>
                <a:latin typeface="+mn-lt"/>
                <a:ea typeface="+mn-ea"/>
                <a:cs typeface="+mn-cs"/>
              </a:rPr>
              <a:t>green grass and the</a:t>
            </a:r>
            <a:r>
              <a:rPr lang="en-GB" sz="1200" kern="1200" baseline="0" dirty="0" smtClean="0">
                <a:solidFill>
                  <a:schemeClr val="tx1"/>
                </a:solidFill>
                <a:latin typeface="+mn-lt"/>
                <a:ea typeface="+mn-ea"/>
                <a:cs typeface="+mn-cs"/>
              </a:rPr>
              <a:t> lack of trees. The villages are small and scattered around 17 of the 18 islands. The islands differ both in size and character. In the north they seem more dramatic with higher mountains and tall cliffs, whereas they are greener and more velvety in south. On the Faroe Islands, most people own their own houses, and therefore you will not see big, grey apartment blocks, instead the houses are colourful and often, especially with the old houses, you will find that houses have grass on the roofs. There is a </a:t>
            </a:r>
            <a:r>
              <a:rPr lang="en-GB" sz="1200" kern="1200" dirty="0" smtClean="0">
                <a:solidFill>
                  <a:schemeClr val="tx1"/>
                </a:solidFill>
                <a:latin typeface="+mn-lt"/>
                <a:ea typeface="+mn-ea"/>
                <a:cs typeface="+mn-cs"/>
              </a:rPr>
              <a:t>rich bird life on the islands, and there</a:t>
            </a:r>
            <a:r>
              <a:rPr lang="en-GB" sz="1200" kern="1200" baseline="0" dirty="0" smtClean="0">
                <a:solidFill>
                  <a:schemeClr val="tx1"/>
                </a:solidFill>
                <a:latin typeface="+mn-lt"/>
                <a:ea typeface="+mn-ea"/>
                <a:cs typeface="+mn-cs"/>
              </a:rPr>
              <a:t> are twice as many sheep as there are people.</a:t>
            </a:r>
          </a:p>
          <a:p>
            <a:endParaRPr lang="en-GB" sz="1200" kern="1200" baseline="0" dirty="0" smtClean="0">
              <a:solidFill>
                <a:schemeClr val="tx1"/>
              </a:solidFill>
              <a:latin typeface="+mn-lt"/>
              <a:ea typeface="+mn-ea"/>
              <a:cs typeface="+mn-cs"/>
            </a:endParaRPr>
          </a:p>
          <a:p>
            <a:r>
              <a:rPr lang="en-GB" sz="1200" kern="1200" baseline="0" dirty="0" smtClean="0">
                <a:solidFill>
                  <a:schemeClr val="tx1"/>
                </a:solidFill>
                <a:latin typeface="+mn-lt"/>
                <a:ea typeface="+mn-ea"/>
                <a:cs typeface="+mn-cs"/>
              </a:rPr>
              <a:t>The island on the picture is </a:t>
            </a:r>
            <a:r>
              <a:rPr lang="en-GB" sz="1200" kern="1200" baseline="0" dirty="0" err="1" smtClean="0">
                <a:solidFill>
                  <a:schemeClr val="tx1"/>
                </a:solidFill>
                <a:latin typeface="+mn-lt"/>
                <a:ea typeface="+mn-ea"/>
                <a:cs typeface="+mn-cs"/>
              </a:rPr>
              <a:t>Koltur</a:t>
            </a:r>
            <a:r>
              <a:rPr lang="en-GB" sz="1200" kern="1200" baseline="0" dirty="0" smtClean="0">
                <a:solidFill>
                  <a:schemeClr val="tx1"/>
                </a:solidFill>
                <a:latin typeface="+mn-lt"/>
                <a:ea typeface="+mn-ea"/>
                <a:cs typeface="+mn-cs"/>
              </a:rPr>
              <a:t>. </a:t>
            </a:r>
            <a:r>
              <a:rPr lang="en-GB" sz="1200" kern="1200" baseline="0" dirty="0" err="1" smtClean="0">
                <a:solidFill>
                  <a:schemeClr val="tx1"/>
                </a:solidFill>
                <a:latin typeface="+mn-lt"/>
                <a:ea typeface="+mn-ea"/>
                <a:cs typeface="+mn-cs"/>
              </a:rPr>
              <a:t>Koltur</a:t>
            </a:r>
            <a:r>
              <a:rPr lang="en-GB" sz="1200" kern="1200" baseline="0" dirty="0" smtClean="0">
                <a:solidFill>
                  <a:schemeClr val="tx1"/>
                </a:solidFill>
                <a:latin typeface="+mn-lt"/>
                <a:ea typeface="+mn-ea"/>
                <a:cs typeface="+mn-cs"/>
              </a:rPr>
              <a:t> is one of the smallest of the islands. The island was uninhabited for many years, but today one family lives on the island. Among Faroe Islanders, </a:t>
            </a:r>
            <a:r>
              <a:rPr lang="en-GB" sz="1200" kern="1200" baseline="0" dirty="0" err="1" smtClean="0">
                <a:solidFill>
                  <a:schemeClr val="tx1"/>
                </a:solidFill>
                <a:latin typeface="+mn-lt"/>
                <a:ea typeface="+mn-ea"/>
                <a:cs typeface="+mn-cs"/>
              </a:rPr>
              <a:t>Koltur</a:t>
            </a:r>
            <a:r>
              <a:rPr lang="en-GB" sz="1200" kern="1200" baseline="0" dirty="0" smtClean="0">
                <a:solidFill>
                  <a:schemeClr val="tx1"/>
                </a:solidFill>
                <a:latin typeface="+mn-lt"/>
                <a:ea typeface="+mn-ea"/>
                <a:cs typeface="+mn-cs"/>
              </a:rPr>
              <a:t> is a popular place to visit for different reasons. Firstly it is a beautiful island, and a good place to hike for everyone, as it is not that steep, the highest top is 478 metres and most people can reach both tops without training or having special hiking skills. Secondly the old village has been restored, and therefore a good place to visit for historical reasons. Thirdly, because of the habitation, it is not so easy to visit the village as there is no regular ferry connection. So you either have to know the family on the island and visit them, or go on the arranged trips that are made, mainly in the summer season, to the island.</a:t>
            </a:r>
          </a:p>
          <a:p>
            <a:endParaRPr lang="en-GB" sz="1200" kern="1200" baseline="0" dirty="0" smtClean="0">
              <a:solidFill>
                <a:schemeClr val="tx1"/>
              </a:solidFill>
              <a:latin typeface="+mn-lt"/>
              <a:ea typeface="+mn-ea"/>
              <a:cs typeface="+mn-cs"/>
            </a:endParaRPr>
          </a:p>
          <a:p>
            <a:r>
              <a:rPr lang="en-US" sz="1200" u="sng" kern="1200" baseline="0" dirty="0" smtClean="0">
                <a:solidFill>
                  <a:schemeClr val="tx1"/>
                </a:solidFill>
                <a:latin typeface="+mn-lt"/>
                <a:ea typeface="+mn-ea"/>
                <a:cs typeface="+mn-cs"/>
              </a:rPr>
              <a:t>Facts:</a:t>
            </a:r>
          </a:p>
          <a:p>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18 islands</a:t>
            </a:r>
          </a:p>
          <a:p>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Total area is </a:t>
            </a:r>
            <a:r>
              <a:rPr lang="en-US" dirty="0" smtClean="0"/>
              <a:t>1,399 </a:t>
            </a:r>
            <a:r>
              <a:rPr lang="en-US" dirty="0" err="1" smtClean="0"/>
              <a:t>sq.km</a:t>
            </a:r>
            <a:r>
              <a:rPr lang="en-US" dirty="0" smtClean="0"/>
              <a:t> -  total coast line is 1,289 </a:t>
            </a:r>
            <a:r>
              <a:rPr lang="en-US" dirty="0" err="1" smtClean="0"/>
              <a:t>kilometres</a:t>
            </a:r>
            <a:endParaRPr lang="en-US" dirty="0" smtClean="0"/>
          </a:p>
          <a:p>
            <a:r>
              <a:rPr lang="en-US" sz="1200" kern="1200" baseline="0" dirty="0" smtClean="0">
                <a:solidFill>
                  <a:schemeClr val="tx1"/>
                </a:solidFill>
                <a:latin typeface="+mn-lt"/>
                <a:ea typeface="+mn-ea"/>
                <a:cs typeface="+mn-cs"/>
              </a:rPr>
              <a:t>· </a:t>
            </a:r>
            <a:r>
              <a:rPr lang="en-US" dirty="0" smtClean="0"/>
              <a:t>The largest island is </a:t>
            </a:r>
            <a:r>
              <a:rPr lang="en-US" dirty="0" err="1" smtClean="0"/>
              <a:t>Streymoy</a:t>
            </a:r>
            <a:r>
              <a:rPr lang="en-US" dirty="0" smtClean="0"/>
              <a:t> (375.5 </a:t>
            </a:r>
            <a:r>
              <a:rPr lang="en-US" dirty="0" err="1" smtClean="0"/>
              <a:t>sq.km</a:t>
            </a:r>
            <a:r>
              <a:rPr lang="en-US" dirty="0" smtClean="0"/>
              <a:t>) with the capital, </a:t>
            </a:r>
            <a:r>
              <a:rPr lang="en-US" dirty="0" err="1" smtClean="0"/>
              <a:t>Tórshavn</a:t>
            </a:r>
            <a:r>
              <a:rPr lang="en-US" dirty="0" smtClean="0"/>
              <a:t>.</a:t>
            </a:r>
            <a:endParaRPr lang="en-US" sz="1200" kern="1200" dirty="0" smtClean="0">
              <a:solidFill>
                <a:schemeClr val="tx1"/>
              </a:solidFill>
              <a:latin typeface="+mn-lt"/>
              <a:ea typeface="+mn-ea"/>
              <a:cs typeface="+mn-cs"/>
            </a:endParaRPr>
          </a:p>
          <a:p>
            <a:r>
              <a:rPr lang="en-GB" sz="1200" kern="1200" baseline="0" dirty="0" smtClean="0">
                <a:solidFill>
                  <a:schemeClr val="tx1"/>
                </a:solidFill>
                <a:latin typeface="+mn-lt"/>
                <a:ea typeface="+mn-ea"/>
                <a:cs typeface="+mn-cs"/>
              </a:rPr>
              <a:t>· </a:t>
            </a:r>
            <a:r>
              <a:rPr lang="en-US" dirty="0" smtClean="0"/>
              <a:t>The overall length of the archipelago north-south is 113 </a:t>
            </a:r>
            <a:r>
              <a:rPr lang="en-US" dirty="0" err="1" smtClean="0"/>
              <a:t>kilometres</a:t>
            </a:r>
            <a:r>
              <a:rPr lang="en-US" dirty="0" smtClean="0"/>
              <a:t>, and 75 </a:t>
            </a:r>
            <a:r>
              <a:rPr lang="en-US" dirty="0" err="1" smtClean="0"/>
              <a:t>kilometres</a:t>
            </a:r>
            <a:r>
              <a:rPr lang="en-US" dirty="0" smtClean="0"/>
              <a:t> east-west.</a:t>
            </a:r>
            <a:endParaRPr lang="en-GB" sz="1200" kern="1200" baseline="0" dirty="0" smtClean="0">
              <a:solidFill>
                <a:schemeClr val="tx1"/>
              </a:solidFill>
              <a:latin typeface="+mn-lt"/>
              <a:ea typeface="+mn-ea"/>
              <a:cs typeface="+mn-cs"/>
            </a:endParaRPr>
          </a:p>
          <a:p>
            <a:r>
              <a:rPr lang="en-GB" sz="1200" kern="1200" baseline="0" dirty="0" smtClean="0">
                <a:solidFill>
                  <a:schemeClr val="tx1"/>
                </a:solidFill>
                <a:latin typeface="+mn-lt"/>
                <a:ea typeface="+mn-ea"/>
                <a:cs typeface="+mn-cs"/>
              </a:rPr>
              <a:t>· </a:t>
            </a:r>
            <a:r>
              <a:rPr lang="en-US" dirty="0" smtClean="0"/>
              <a:t>The islands’ highest point "</a:t>
            </a:r>
            <a:r>
              <a:rPr lang="en-US" dirty="0" err="1" smtClean="0"/>
              <a:t>Slættaratindur</a:t>
            </a:r>
            <a:r>
              <a:rPr lang="en-US" dirty="0" smtClean="0"/>
              <a:t>" is 882 </a:t>
            </a:r>
            <a:r>
              <a:rPr lang="en-US" dirty="0" err="1" smtClean="0"/>
              <a:t>metres</a:t>
            </a:r>
            <a:r>
              <a:rPr lang="en-US" dirty="0" smtClean="0"/>
              <a:t>.</a:t>
            </a:r>
          </a:p>
          <a:p>
            <a:r>
              <a:rPr lang="en-US" sz="1200" kern="1200" baseline="0" dirty="0" smtClean="0">
                <a:solidFill>
                  <a:schemeClr val="tx1"/>
                </a:solidFill>
                <a:latin typeface="+mn-lt"/>
                <a:ea typeface="+mn-ea"/>
                <a:cs typeface="+mn-cs"/>
              </a:rPr>
              <a:t>· </a:t>
            </a:r>
            <a:r>
              <a:rPr lang="en-US" dirty="0" smtClean="0"/>
              <a:t>On average the land is over 300 </a:t>
            </a:r>
            <a:r>
              <a:rPr lang="en-US" dirty="0" err="1" smtClean="0"/>
              <a:t>metres</a:t>
            </a:r>
            <a:r>
              <a:rPr lang="en-US" dirty="0" smtClean="0"/>
              <a:t> above sea level. </a:t>
            </a:r>
          </a:p>
          <a:p>
            <a:r>
              <a:rPr lang="en-US" sz="1200" kern="1200" baseline="0" dirty="0" smtClean="0">
                <a:solidFill>
                  <a:schemeClr val="tx1"/>
                </a:solidFill>
                <a:latin typeface="+mn-lt"/>
                <a:ea typeface="+mn-ea"/>
                <a:cs typeface="+mn-cs"/>
              </a:rPr>
              <a:t>· A</a:t>
            </a:r>
            <a:r>
              <a:rPr lang="en-US" dirty="0" smtClean="0"/>
              <a:t>t no time are you more than 5 </a:t>
            </a:r>
            <a:r>
              <a:rPr lang="en-US" dirty="0" err="1" smtClean="0"/>
              <a:t>kilometres</a:t>
            </a:r>
            <a:r>
              <a:rPr lang="en-US" dirty="0" smtClean="0"/>
              <a:t> (3 miles) from the ocean.</a:t>
            </a:r>
          </a:p>
        </p:txBody>
      </p:sp>
      <p:sp>
        <p:nvSpPr>
          <p:cNvPr id="4" name="Slide Number Placeholder 3"/>
          <p:cNvSpPr>
            <a:spLocks noGrp="1"/>
          </p:cNvSpPr>
          <p:nvPr>
            <p:ph type="sldNum" sz="quarter" idx="10"/>
          </p:nvPr>
        </p:nvSpPr>
        <p:spPr/>
        <p:txBody>
          <a:bodyPr/>
          <a:lstStyle/>
          <a:p>
            <a:fld id="{1DC33B39-9F03-B04E-9D3D-34F8C86ACFBE}"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The name </a:t>
            </a:r>
            <a:r>
              <a:rPr lang="en-US" sz="1200" kern="1200" dirty="0" err="1" smtClean="0">
                <a:solidFill>
                  <a:schemeClr val="tx1"/>
                </a:solidFill>
                <a:latin typeface="+mn-lt"/>
                <a:ea typeface="+mn-ea"/>
                <a:cs typeface="+mn-cs"/>
              </a:rPr>
              <a:t>Føroyar</a:t>
            </a:r>
            <a:r>
              <a:rPr lang="en-US" sz="1200" kern="1200" dirty="0" smtClean="0">
                <a:solidFill>
                  <a:schemeClr val="tx1"/>
                </a:solidFill>
                <a:latin typeface="+mn-lt"/>
                <a:ea typeface="+mn-ea"/>
                <a:cs typeface="+mn-cs"/>
              </a:rPr>
              <a:t> derives from old Norse and means Sheep Islands, a name given by the Viking age settlers arriving from Norway in the 9th century. </a:t>
            </a:r>
          </a:p>
          <a:p>
            <a:r>
              <a:rPr lang="en-US" dirty="0" smtClean="0"/>
              <a:t>The language of the Faroe Islands is Faroese. It is a Nordic language, which derives from the language of the Norsemen who settled the islands.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Life on the islands hasn’t always been easy. Over the centuries the Faroe Islanders have learnt to understand and respect the forces and fluctuations of the stormy seas around them and to make the most of their valuable resources. With a firm grip on the realities of island life in the middle of the ocean, they see the North Atlantic as a bread basket and bridge, not a barrier.</a:t>
            </a:r>
            <a:r>
              <a:rPr lang="en-US" baseline="0" dirty="0" smtClean="0"/>
              <a:t> </a:t>
            </a:r>
            <a:r>
              <a:rPr lang="en-US" dirty="0" smtClean="0"/>
              <a:t>The sustainable </a:t>
            </a:r>
            <a:r>
              <a:rPr lang="en-US" dirty="0" err="1" smtClean="0"/>
              <a:t>utilisation</a:t>
            </a:r>
            <a:r>
              <a:rPr lang="en-US" dirty="0" smtClean="0"/>
              <a:t> of the natural resources was the only means of life, both for  fishing and aquaculture,</a:t>
            </a:r>
            <a:r>
              <a:rPr lang="en-US" baseline="0" dirty="0" smtClean="0"/>
              <a:t> and with </a:t>
            </a:r>
            <a:r>
              <a:rPr lang="en-US" dirty="0" smtClean="0"/>
              <a:t>nature’s</a:t>
            </a:r>
            <a:r>
              <a:rPr lang="en-US" baseline="0" dirty="0" smtClean="0"/>
              <a:t> mood swings, this challenged life on the Faroe Islands.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smtClean="0"/>
          </a:p>
          <a:p>
            <a:r>
              <a:rPr lang="en-US" dirty="0" smtClean="0"/>
              <a:t>For hundreds of years, Faroe Islanders have taken part in physically demanding activities such as walking in the mountains and rowing open oar boats. Fishing was originally a means of survival, and the traditional Faroese chain dance also served a variety of purposes. In addition to being a joyful physical activity that helped people keep warm and happy during the cold, dark winters, the dance also provided people with an opportunity to come together and tell stories about things that mattered, love,</a:t>
            </a:r>
            <a:r>
              <a:rPr lang="en-US" baseline="0" dirty="0" smtClean="0"/>
              <a:t> hate, war, </a:t>
            </a:r>
            <a:r>
              <a:rPr lang="en-US" dirty="0" smtClean="0"/>
              <a:t>past and present through the singing of the old ballads '</a:t>
            </a:r>
            <a:r>
              <a:rPr lang="en-US" dirty="0" err="1" smtClean="0"/>
              <a:t>kvæðir</a:t>
            </a:r>
            <a:r>
              <a:rPr lang="en-US" dirty="0" smtClean="0"/>
              <a:t>’.</a:t>
            </a:r>
          </a:p>
        </p:txBody>
      </p:sp>
      <p:sp>
        <p:nvSpPr>
          <p:cNvPr id="4" name="Slide Number Placeholder 3"/>
          <p:cNvSpPr>
            <a:spLocks noGrp="1"/>
          </p:cNvSpPr>
          <p:nvPr>
            <p:ph type="sldNum" sz="quarter" idx="10"/>
          </p:nvPr>
        </p:nvSpPr>
        <p:spPr/>
        <p:txBody>
          <a:bodyPr/>
          <a:lstStyle/>
          <a:p>
            <a:fld id="{1DC33B39-9F03-B04E-9D3D-34F8C86ACFB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Faroe Islands are a self-governing nation under the external sovereignty of the Kingdom of Denmark. They have exclusive competence to legislate and govern independently in a wide range of areas. The Faroese political system is a variation of the Scandinavian type parliamentarian democracy, with its own democratically elected legislative assembly, the </a:t>
            </a:r>
            <a:r>
              <a:rPr lang="en-US" i="1" dirty="0" err="1" smtClean="0"/>
              <a:t>Løgting</a:t>
            </a:r>
            <a:r>
              <a:rPr lang="en-US" i="1" dirty="0" smtClean="0"/>
              <a:t> </a:t>
            </a:r>
            <a:r>
              <a:rPr lang="en-US" i="0" dirty="0" smtClean="0"/>
              <a:t>(parliament)</a:t>
            </a:r>
            <a:r>
              <a:rPr lang="en-US" dirty="0" smtClean="0"/>
              <a:t>, and an executive government headed by the </a:t>
            </a:r>
            <a:r>
              <a:rPr lang="en-US" i="1" dirty="0" err="1" smtClean="0"/>
              <a:t>løgmaður</a:t>
            </a:r>
            <a:r>
              <a:rPr lang="en-US" i="1" dirty="0" smtClean="0"/>
              <a:t> </a:t>
            </a:r>
            <a:r>
              <a:rPr lang="en-US" dirty="0" smtClean="0"/>
              <a:t>(Prime Minister).</a:t>
            </a:r>
          </a:p>
          <a:p>
            <a:endParaRPr lang="en-US" dirty="0" smtClean="0"/>
          </a:p>
          <a:p>
            <a:r>
              <a:rPr lang="en-US" dirty="0" smtClean="0"/>
              <a:t>The </a:t>
            </a:r>
            <a:r>
              <a:rPr lang="en-US" dirty="0" err="1" smtClean="0"/>
              <a:t>Løgting</a:t>
            </a:r>
            <a:r>
              <a:rPr lang="en-US" dirty="0" smtClean="0"/>
              <a:t>, which is</a:t>
            </a:r>
            <a:r>
              <a:rPr lang="en-US" baseline="0" dirty="0" smtClean="0"/>
              <a:t> the </a:t>
            </a:r>
            <a:r>
              <a:rPr lang="en-US" dirty="0" smtClean="0"/>
              <a:t>oldest parliament in the world, has 33 members elected for a period of four years.</a:t>
            </a:r>
            <a:r>
              <a:rPr lang="en-US" baseline="0" dirty="0" smtClean="0"/>
              <a:t> </a:t>
            </a:r>
            <a:r>
              <a:rPr lang="en-US" dirty="0" smtClean="0"/>
              <a:t>A distinctive feature as regards Faroese politics is the fact that there are two axes, one concerning the independence question, the other is the classic socio-economic left-right divide.</a:t>
            </a:r>
          </a:p>
          <a:p>
            <a:endParaRPr lang="en-US" dirty="0" smtClean="0"/>
          </a:p>
          <a:p>
            <a:r>
              <a:rPr lang="en-US" dirty="0" smtClean="0"/>
              <a:t>Although The Faroe Islands</a:t>
            </a:r>
            <a:r>
              <a:rPr lang="en-US" baseline="0" dirty="0" smtClean="0"/>
              <a:t> are part of the Kingdom of Denmark, and share both currency and Queen with the Danes and the people of Greenland, t</a:t>
            </a:r>
            <a:r>
              <a:rPr lang="en-US" dirty="0" smtClean="0"/>
              <a:t>he degree of Faroese autonomy can be illustrated by the fact that the Faroe Islands are not members of the EU, nor EFTA (and thereby not of the EEA either). </a:t>
            </a:r>
          </a:p>
          <a:p>
            <a:r>
              <a:rPr lang="en-US" dirty="0" smtClean="0"/>
              <a:t>And</a:t>
            </a:r>
            <a:r>
              <a:rPr lang="en-US" baseline="0" dirty="0" smtClean="0"/>
              <a:t> let there be no doubt, the Faroe Islanders consider themselves Faroese and not Danes and are proud of their own language, flag, culture and people.</a:t>
            </a:r>
            <a:endParaRPr lang="en-US" dirty="0" smtClean="0"/>
          </a:p>
          <a:p>
            <a:endParaRPr lang="en-US" sz="1200" kern="1200" baseline="0" dirty="0" smtClean="0">
              <a:solidFill>
                <a:schemeClr val="tx1"/>
              </a:solidFill>
              <a:latin typeface="+mn-lt"/>
              <a:ea typeface="+mn-ea"/>
              <a:cs typeface="+mn-cs"/>
            </a:endParaRPr>
          </a:p>
          <a:p>
            <a:r>
              <a:rPr lang="en-US" dirty="0" smtClean="0"/>
              <a:t>With economic wealth the Faroese have developed a welfare society much along the lines of the typical Scandinavian welfare state model, e.g. with free education and health care for all.</a:t>
            </a:r>
          </a:p>
        </p:txBody>
      </p:sp>
      <p:sp>
        <p:nvSpPr>
          <p:cNvPr id="4" name="Slide Number Placeholder 3"/>
          <p:cNvSpPr>
            <a:spLocks noGrp="1"/>
          </p:cNvSpPr>
          <p:nvPr>
            <p:ph type="sldNum" sz="quarter" idx="10"/>
          </p:nvPr>
        </p:nvSpPr>
        <p:spPr/>
        <p:txBody>
          <a:bodyPr/>
          <a:lstStyle/>
          <a:p>
            <a:fld id="{1DC33B39-9F03-B04E-9D3D-34F8C86ACFB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fo-FO" sz="1200" b="0" kern="1200" dirty="0" smtClean="0">
                <a:solidFill>
                  <a:schemeClr val="tx1"/>
                </a:solidFill>
                <a:latin typeface="+mn-lt"/>
                <a:ea typeface="+mn-ea"/>
                <a:cs typeface="+mn-cs"/>
              </a:rPr>
              <a:t>The</a:t>
            </a:r>
            <a:r>
              <a:rPr lang="fo-FO" sz="1200" b="0" kern="1200" baseline="0" dirty="0" smtClean="0">
                <a:solidFill>
                  <a:schemeClr val="tx1"/>
                </a:solidFill>
                <a:latin typeface="+mn-lt"/>
                <a:ea typeface="+mn-ea"/>
                <a:cs typeface="+mn-cs"/>
              </a:rPr>
              <a:t> Faroese economy is highly dependant on </a:t>
            </a:r>
            <a:r>
              <a:rPr lang="en-US" dirty="0" smtClean="0"/>
              <a:t>fisheries and aquaculture as the production and export of fish products constitute 95 per cent of the total income of exported goods.  </a:t>
            </a:r>
          </a:p>
          <a:p>
            <a:r>
              <a:rPr lang="en-US" dirty="0" smtClean="0"/>
              <a:t>Other important and promising industries include financial services, petroleum related businesses, shipping and offshore service, manufacturing (esp. servicing the maritime industries), civil aviation, IT and telecoms, tourism and creative industries. Some are already well established, while others – e.g. some creative industries – are up and coming.</a:t>
            </a:r>
          </a:p>
          <a:p>
            <a:endParaRPr lang="en-US" dirty="0" smtClean="0"/>
          </a:p>
        </p:txBody>
      </p:sp>
      <p:sp>
        <p:nvSpPr>
          <p:cNvPr id="4" name="Slide Number Placeholder 3"/>
          <p:cNvSpPr>
            <a:spLocks noGrp="1"/>
          </p:cNvSpPr>
          <p:nvPr>
            <p:ph type="sldNum" sz="quarter" idx="10"/>
          </p:nvPr>
        </p:nvSpPr>
        <p:spPr/>
        <p:txBody>
          <a:bodyPr/>
          <a:lstStyle/>
          <a:p>
            <a:fld id="{1DC33B39-9F03-B04E-9D3D-34F8C86ACFB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population</a:t>
            </a:r>
            <a:r>
              <a:rPr lang="en-US" baseline="0" dirty="0" smtClean="0"/>
              <a:t> of the Faroe Islands is approximately 49.000. Twice outnumbered by the sheep and not to mention the 2 million birds.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Faroese settlement pattern is characterized by a large number of densely populated villages of varying size. There are in all about 100 towns and villages, with </a:t>
            </a:r>
            <a:r>
              <a:rPr lang="en-US" dirty="0" err="1" smtClean="0"/>
              <a:t>Tórshavn</a:t>
            </a:r>
            <a:r>
              <a:rPr lang="en-US" dirty="0" smtClean="0"/>
              <a:t> the capital, as the largest town where</a:t>
            </a:r>
            <a:r>
              <a:rPr lang="en-US" baseline="0" dirty="0" smtClean="0"/>
              <a:t> about 40% of the population lives.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sometimes</a:t>
            </a:r>
            <a:r>
              <a:rPr lang="en-US" baseline="0" dirty="0" smtClean="0"/>
              <a:t> harsh living conditions, history and nature, has had big impact on the Faroe Islanders, and made them both patient and adaptable to change. Other than that, t</a:t>
            </a:r>
            <a:r>
              <a:rPr lang="en-US" dirty="0" smtClean="0"/>
              <a:t>he</a:t>
            </a:r>
            <a:r>
              <a:rPr lang="en-US" baseline="0" dirty="0" smtClean="0"/>
              <a:t> Faroese are often characterized as being strong, independent, hardworking and creative people. And although they do have a strong belief in their own abilities, they can come across as being quiet and humble. </a:t>
            </a:r>
            <a:r>
              <a:rPr lang="en-US" sz="1200" kern="1200" baseline="0" dirty="0" smtClean="0">
                <a:solidFill>
                  <a:schemeClr val="tx1"/>
                </a:solidFill>
                <a:latin typeface="+mn-lt"/>
                <a:ea typeface="+mn-ea"/>
                <a:cs typeface="+mn-cs"/>
              </a:rPr>
              <a:t>We are a close-knit community, and close to our heritage. There is little distance between high and low and our different varieties as individuals is visible. </a:t>
            </a:r>
            <a:endParaRPr lang="en-US" baseline="0" dirty="0" smtClean="0"/>
          </a:p>
          <a:p>
            <a:endParaRPr lang="en-US" baseline="0" dirty="0" smtClean="0"/>
          </a:p>
          <a:p>
            <a:r>
              <a:rPr lang="en-US" dirty="0" smtClean="0"/>
              <a:t>Active participation in all aspects of local community life characterizes the Faroe Islands. This contributes to social cohesion and a strong sense of local identity</a:t>
            </a:r>
            <a:r>
              <a:rPr lang="en-US" baseline="0" dirty="0" smtClean="0"/>
              <a:t> together with the great sense of national identity. For whatever political view, unionist or wanting independence from Denmark, pride in being from the Faroe Islands is as recognizable as the color of your eyes. The Faroese identity is very strong, for example t</a:t>
            </a:r>
            <a:r>
              <a:rPr lang="en-US" dirty="0" smtClean="0"/>
              <a:t>here are probably not that many places in the world where young people think it is cool to wear their national dress on national holidays, but in the Faroe Islands they do while living a life that is just as globalised as the rest of the modern world. </a:t>
            </a:r>
          </a:p>
        </p:txBody>
      </p:sp>
      <p:sp>
        <p:nvSpPr>
          <p:cNvPr id="4" name="Slide Number Placeholder 3"/>
          <p:cNvSpPr>
            <a:spLocks noGrp="1"/>
          </p:cNvSpPr>
          <p:nvPr>
            <p:ph type="sldNum" sz="quarter" idx="10"/>
          </p:nvPr>
        </p:nvSpPr>
        <p:spPr/>
        <p:txBody>
          <a:bodyPr/>
          <a:lstStyle/>
          <a:p>
            <a:fld id="{1DC33B39-9F03-B04E-9D3D-34F8C86ACFB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The Faroese are predominantly religious, as is often the case with people in island communities.</a:t>
            </a:r>
            <a:endParaRPr lang="en-US" b="0" dirty="0" smtClean="0"/>
          </a:p>
          <a:p>
            <a:r>
              <a:rPr lang="en-US" b="0" dirty="0" smtClean="0"/>
              <a:t> </a:t>
            </a:r>
          </a:p>
          <a:p>
            <a:r>
              <a:rPr lang="en-US" sz="1200" b="0" kern="1200" baseline="0" dirty="0" smtClean="0">
                <a:solidFill>
                  <a:schemeClr val="tx1"/>
                </a:solidFill>
                <a:latin typeface="+mn-lt"/>
                <a:ea typeface="+mn-ea"/>
                <a:cs typeface="+mn-cs"/>
              </a:rPr>
              <a:t>Nature is present in the Faroe Islands and in the people, both in terms of its natural glory and its mighty powers. On the Faroe Islands, nature is the master. Its powers are enormous. And when the weather is wild and demanding, we truly feel how small we humans are and how grand and powerful nature is. In that sense we understand the need to believe in higher powers. When all the men in a village went out to sea to catch fish, the women and children had to believe that God would bring them back safe, and with a good catch. Unfortunately this was not always the case, and at such moments, the widows sought comfort in their religion.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This is why every v</a:t>
            </a:r>
            <a:r>
              <a:rPr lang="en-US" b="0" baseline="0" dirty="0" smtClean="0"/>
              <a:t>illage on the Faroe Islands has either a church, a house of prayer or both, and quite often more than just one or two. The churches are all visible from sea, so that the returning fisherman would see the church first and know that they were home safe.</a:t>
            </a:r>
            <a:r>
              <a:rPr lang="en-US" b="0" dirty="0" smtClean="0"/>
              <a:t> </a:t>
            </a:r>
          </a:p>
          <a:p>
            <a:endParaRPr lang="en-US" dirty="0" smtClean="0"/>
          </a:p>
          <a:p>
            <a:r>
              <a:rPr lang="en-US" sz="1200" u="sng" kern="1200" baseline="0" dirty="0" smtClean="0">
                <a:solidFill>
                  <a:schemeClr val="tx1"/>
                </a:solidFill>
                <a:latin typeface="+mn-lt"/>
                <a:ea typeface="+mn-ea"/>
                <a:cs typeface="+mn-cs"/>
              </a:rPr>
              <a:t>Facts:</a:t>
            </a:r>
          </a:p>
          <a:p>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85% belong to the </a:t>
            </a:r>
            <a:r>
              <a:rPr lang="en-US" dirty="0" smtClean="0"/>
              <a:t>Faroese Evangelical Lutheran Church</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13</a:t>
            </a:r>
            <a:r>
              <a:rPr lang="en-US" sz="1200" kern="1200" dirty="0" smtClean="0">
                <a:solidFill>
                  <a:schemeClr val="tx1"/>
                </a:solidFill>
                <a:latin typeface="+mn-lt"/>
                <a:ea typeface="+mn-ea"/>
                <a:cs typeface="+mn-cs"/>
              </a:rPr>
              <a:t>% belong to the</a:t>
            </a:r>
            <a:r>
              <a:rPr lang="en-US" sz="1200" kern="1200" baseline="0" dirty="0" smtClean="0">
                <a:solidFill>
                  <a:schemeClr val="tx1"/>
                </a:solidFill>
                <a:latin typeface="+mn-lt"/>
                <a:ea typeface="+mn-ea"/>
                <a:cs typeface="+mn-cs"/>
              </a:rPr>
              <a:t> </a:t>
            </a:r>
            <a:r>
              <a:rPr lang="en-US" dirty="0" smtClean="0"/>
              <a:t>Plymouth Brethren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There are in total 62 churches on the Faroe Islands</a:t>
            </a:r>
          </a:p>
        </p:txBody>
      </p:sp>
      <p:sp>
        <p:nvSpPr>
          <p:cNvPr id="4" name="Slide Number Placeholder 3"/>
          <p:cNvSpPr>
            <a:spLocks noGrp="1"/>
          </p:cNvSpPr>
          <p:nvPr>
            <p:ph type="sldNum" sz="quarter" idx="10"/>
          </p:nvPr>
        </p:nvSpPr>
        <p:spPr/>
        <p:txBody>
          <a:bodyPr/>
          <a:lstStyle/>
          <a:p>
            <a:fld id="{1DC33B39-9F03-B04E-9D3D-34F8C86ACFB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During </a:t>
            </a:r>
            <a:r>
              <a:rPr lang="en-US" b="0" baseline="0" dirty="0" err="1" smtClean="0"/>
              <a:t>Worls</a:t>
            </a:r>
            <a:r>
              <a:rPr lang="en-US" b="0" baseline="0" dirty="0" smtClean="0"/>
              <a:t> War II, a guest on the Faroe Islands famously named it “the land of maybe.” Th</a:t>
            </a:r>
            <a:r>
              <a:rPr lang="en-US" baseline="0" dirty="0" smtClean="0"/>
              <a:t>is was because nature ruled on the Faroe islands and if the weather prohibited you to travel from village to village, you had to accept that – or at least travel at a slower pace – hence maybe was a much used word at that time. Today, the circumstances on the Faroe Islands are not the same. The infrastructure, both on land and sea, and the technology have made life on the islands a lot easier, as with the rest of the world. But the maybe word, in Faroese </a:t>
            </a:r>
            <a:r>
              <a:rPr lang="en-US" i="1" baseline="0" dirty="0" err="1" smtClean="0"/>
              <a:t>kanska</a:t>
            </a:r>
            <a:r>
              <a:rPr lang="en-US" baseline="0" dirty="0" smtClean="0"/>
              <a:t>, has proven difficult to get rid of.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rtl="0"/>
            <a:r>
              <a:rPr lang="en-US" baseline="0" dirty="0" smtClean="0"/>
              <a:t>Life on the Faroe Islands is less stressful. The Faroese people live closely in and with nature, something guests recognize the second they set foot on land, whether they arrive by ferry or plane. </a:t>
            </a:r>
            <a:r>
              <a:rPr lang="en-US" sz="1200" kern="1200" dirty="0" smtClean="0">
                <a:solidFill>
                  <a:schemeClr val="tx1"/>
                </a:solidFill>
                <a:latin typeface="+mn-lt"/>
                <a:ea typeface="+mn-ea"/>
                <a:cs typeface="+mn-cs"/>
              </a:rPr>
              <a:t>Absorbing reality, as it is in the Faroe Islands, almost forces you to look within yourself to discover who you really are.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smtClean="0"/>
          </a:p>
          <a:p>
            <a:r>
              <a:rPr lang="en-US" sz="1200" kern="1200" dirty="0" smtClean="0">
                <a:solidFill>
                  <a:schemeClr val="tx1"/>
                </a:solidFill>
                <a:latin typeface="+mn-lt"/>
                <a:ea typeface="+mn-ea"/>
                <a:cs typeface="+mn-cs"/>
              </a:rPr>
              <a:t>A few years ago the American travel magazine National Geographic Traveler summoned over 500 travel experts to participate in a survey to find the best island community in the world. The survey was based on integrity of place and on what makes a destination unique. 111 different islands were rated and the Faroe Islands topped the list as the number one island destination in the world. National Geographic Traveler say that the Faroe Islands are </a:t>
            </a:r>
            <a:r>
              <a:rPr lang="en-US" sz="1200" b="1" kern="1200" dirty="0" smtClean="0">
                <a:solidFill>
                  <a:schemeClr val="tx1"/>
                </a:solidFill>
                <a:latin typeface="+mn-lt"/>
                <a:ea typeface="+mn-ea"/>
                <a:cs typeface="+mn-cs"/>
              </a:rPr>
              <a:t>Authentic, unspoiled and likely to remain so</a:t>
            </a:r>
            <a:r>
              <a:rPr lang="en-US" sz="1200" kern="1200" dirty="0" smtClean="0">
                <a:solidFill>
                  <a:schemeClr val="tx1"/>
                </a:solidFill>
                <a:latin typeface="+mn-lt"/>
                <a:ea typeface="+mn-ea"/>
                <a:cs typeface="+mn-cs"/>
              </a:rPr>
              <a:t>. When the National Geographic Traveler voted the Faroe Islands the best islands destination in the world, it was because the islands are such an uncut gem away from the mainstream of international tourism.</a:t>
            </a:r>
          </a:p>
        </p:txBody>
      </p:sp>
      <p:sp>
        <p:nvSpPr>
          <p:cNvPr id="4" name="Slide Number Placeholder 3"/>
          <p:cNvSpPr>
            <a:spLocks noGrp="1"/>
          </p:cNvSpPr>
          <p:nvPr>
            <p:ph type="sldNum" sz="quarter" idx="10"/>
          </p:nvPr>
        </p:nvSpPr>
        <p:spPr/>
        <p:txBody>
          <a:bodyPr/>
          <a:lstStyle/>
          <a:p>
            <a:fld id="{1DC33B39-9F03-B04E-9D3D-34F8C86ACFB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o-FO"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o-FO" smtClean="0"/>
              <a:t>Click to edit Master subtitle style</a:t>
            </a:r>
            <a:endParaRPr lang="en-US"/>
          </a:p>
        </p:txBody>
      </p:sp>
      <p:sp>
        <p:nvSpPr>
          <p:cNvPr id="4" name="Date Placeholder 3"/>
          <p:cNvSpPr>
            <a:spLocks noGrp="1"/>
          </p:cNvSpPr>
          <p:nvPr>
            <p:ph type="dt" sz="half" idx="10"/>
          </p:nvPr>
        </p:nvSpPr>
        <p:spPr/>
        <p:txBody>
          <a:bodyPr/>
          <a:lstStyle/>
          <a:p>
            <a:fld id="{30FEA9AC-4C91-B047-A5AC-96D22B06CB2C}" type="datetimeFigureOut">
              <a:rPr lang="en-US" smtClean="0"/>
              <a:pPr/>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72941-3701-1747-8F08-AE08F693ED13}"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o-FO"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o-FO" smtClean="0"/>
              <a:t>Click to edit Master text styles</a:t>
            </a:r>
          </a:p>
          <a:p>
            <a:pPr lvl="1"/>
            <a:r>
              <a:rPr lang="fo-FO" smtClean="0"/>
              <a:t>Second level</a:t>
            </a:r>
          </a:p>
          <a:p>
            <a:pPr lvl="2"/>
            <a:r>
              <a:rPr lang="fo-FO" smtClean="0"/>
              <a:t>Third level</a:t>
            </a:r>
          </a:p>
          <a:p>
            <a:pPr lvl="3"/>
            <a:r>
              <a:rPr lang="fo-FO" smtClean="0"/>
              <a:t>Fourth level</a:t>
            </a:r>
          </a:p>
          <a:p>
            <a:pPr lvl="4"/>
            <a:r>
              <a:rPr lang="fo-FO" smtClean="0"/>
              <a:t>Fifth level</a:t>
            </a:r>
            <a:endParaRPr lang="en-US"/>
          </a:p>
        </p:txBody>
      </p:sp>
      <p:sp>
        <p:nvSpPr>
          <p:cNvPr id="4" name="Date Placeholder 3"/>
          <p:cNvSpPr>
            <a:spLocks noGrp="1"/>
          </p:cNvSpPr>
          <p:nvPr>
            <p:ph type="dt" sz="half" idx="10"/>
          </p:nvPr>
        </p:nvSpPr>
        <p:spPr/>
        <p:txBody>
          <a:bodyPr/>
          <a:lstStyle/>
          <a:p>
            <a:fld id="{30FEA9AC-4C91-B047-A5AC-96D22B06CB2C}" type="datetimeFigureOut">
              <a:rPr lang="en-US" smtClean="0"/>
              <a:pPr/>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72941-3701-1747-8F08-AE08F693ED13}"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o-FO"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o-FO" smtClean="0"/>
              <a:t>Click to edit Master text styles</a:t>
            </a:r>
          </a:p>
          <a:p>
            <a:pPr lvl="1"/>
            <a:r>
              <a:rPr lang="fo-FO" smtClean="0"/>
              <a:t>Second level</a:t>
            </a:r>
          </a:p>
          <a:p>
            <a:pPr lvl="2"/>
            <a:r>
              <a:rPr lang="fo-FO" smtClean="0"/>
              <a:t>Third level</a:t>
            </a:r>
          </a:p>
          <a:p>
            <a:pPr lvl="3"/>
            <a:r>
              <a:rPr lang="fo-FO" smtClean="0"/>
              <a:t>Fourth level</a:t>
            </a:r>
          </a:p>
          <a:p>
            <a:pPr lvl="4"/>
            <a:r>
              <a:rPr lang="fo-FO" smtClean="0"/>
              <a:t>Fifth level</a:t>
            </a:r>
            <a:endParaRPr lang="en-US"/>
          </a:p>
        </p:txBody>
      </p:sp>
      <p:sp>
        <p:nvSpPr>
          <p:cNvPr id="4" name="Date Placeholder 3"/>
          <p:cNvSpPr>
            <a:spLocks noGrp="1"/>
          </p:cNvSpPr>
          <p:nvPr>
            <p:ph type="dt" sz="half" idx="10"/>
          </p:nvPr>
        </p:nvSpPr>
        <p:spPr/>
        <p:txBody>
          <a:bodyPr/>
          <a:lstStyle/>
          <a:p>
            <a:fld id="{30FEA9AC-4C91-B047-A5AC-96D22B06CB2C}" type="datetimeFigureOut">
              <a:rPr lang="en-US" smtClean="0"/>
              <a:pPr/>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72941-3701-1747-8F08-AE08F693ED13}"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o-FO" smtClean="0"/>
              <a:t>Click to edit Master title style</a:t>
            </a:r>
            <a:endParaRPr lang="en-US"/>
          </a:p>
        </p:txBody>
      </p:sp>
      <p:sp>
        <p:nvSpPr>
          <p:cNvPr id="3" name="Content Placeholder 2"/>
          <p:cNvSpPr>
            <a:spLocks noGrp="1"/>
          </p:cNvSpPr>
          <p:nvPr>
            <p:ph idx="1"/>
          </p:nvPr>
        </p:nvSpPr>
        <p:spPr/>
        <p:txBody>
          <a:bodyPr/>
          <a:lstStyle/>
          <a:p>
            <a:pPr lvl="0"/>
            <a:r>
              <a:rPr lang="fo-FO" smtClean="0"/>
              <a:t>Click to edit Master text styles</a:t>
            </a:r>
          </a:p>
          <a:p>
            <a:pPr lvl="1"/>
            <a:r>
              <a:rPr lang="fo-FO" smtClean="0"/>
              <a:t>Second level</a:t>
            </a:r>
          </a:p>
          <a:p>
            <a:pPr lvl="2"/>
            <a:r>
              <a:rPr lang="fo-FO" smtClean="0"/>
              <a:t>Third level</a:t>
            </a:r>
          </a:p>
          <a:p>
            <a:pPr lvl="3"/>
            <a:r>
              <a:rPr lang="fo-FO" smtClean="0"/>
              <a:t>Fourth level</a:t>
            </a:r>
          </a:p>
          <a:p>
            <a:pPr lvl="4"/>
            <a:r>
              <a:rPr lang="fo-FO" smtClean="0"/>
              <a:t>Fifth level</a:t>
            </a:r>
            <a:endParaRPr lang="en-US"/>
          </a:p>
        </p:txBody>
      </p:sp>
      <p:sp>
        <p:nvSpPr>
          <p:cNvPr id="4" name="Date Placeholder 3"/>
          <p:cNvSpPr>
            <a:spLocks noGrp="1"/>
          </p:cNvSpPr>
          <p:nvPr>
            <p:ph type="dt" sz="half" idx="10"/>
          </p:nvPr>
        </p:nvSpPr>
        <p:spPr/>
        <p:txBody>
          <a:bodyPr/>
          <a:lstStyle/>
          <a:p>
            <a:fld id="{30FEA9AC-4C91-B047-A5AC-96D22B06CB2C}" type="datetimeFigureOut">
              <a:rPr lang="en-US" smtClean="0"/>
              <a:pPr/>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72941-3701-1747-8F08-AE08F693ED13}"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o-FO"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o-FO" smtClean="0"/>
              <a:t>Click to edit Master text styles</a:t>
            </a:r>
          </a:p>
        </p:txBody>
      </p:sp>
      <p:sp>
        <p:nvSpPr>
          <p:cNvPr id="4" name="Date Placeholder 3"/>
          <p:cNvSpPr>
            <a:spLocks noGrp="1"/>
          </p:cNvSpPr>
          <p:nvPr>
            <p:ph type="dt" sz="half" idx="10"/>
          </p:nvPr>
        </p:nvSpPr>
        <p:spPr/>
        <p:txBody>
          <a:bodyPr/>
          <a:lstStyle/>
          <a:p>
            <a:fld id="{30FEA9AC-4C91-B047-A5AC-96D22B06CB2C}" type="datetimeFigureOut">
              <a:rPr lang="en-US" smtClean="0"/>
              <a:pPr/>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72941-3701-1747-8F08-AE08F693ED13}"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o-FO"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o-FO" smtClean="0"/>
              <a:t>Click to edit Master text styles</a:t>
            </a:r>
          </a:p>
          <a:p>
            <a:pPr lvl="1"/>
            <a:r>
              <a:rPr lang="fo-FO" smtClean="0"/>
              <a:t>Second level</a:t>
            </a:r>
          </a:p>
          <a:p>
            <a:pPr lvl="2"/>
            <a:r>
              <a:rPr lang="fo-FO" smtClean="0"/>
              <a:t>Third level</a:t>
            </a:r>
          </a:p>
          <a:p>
            <a:pPr lvl="3"/>
            <a:r>
              <a:rPr lang="fo-FO" smtClean="0"/>
              <a:t>Fourth level</a:t>
            </a:r>
          </a:p>
          <a:p>
            <a:pPr lvl="4"/>
            <a:r>
              <a:rPr lang="fo-FO"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o-FO" smtClean="0"/>
              <a:t>Click to edit Master text styles</a:t>
            </a:r>
          </a:p>
          <a:p>
            <a:pPr lvl="1"/>
            <a:r>
              <a:rPr lang="fo-FO" smtClean="0"/>
              <a:t>Second level</a:t>
            </a:r>
          </a:p>
          <a:p>
            <a:pPr lvl="2"/>
            <a:r>
              <a:rPr lang="fo-FO" smtClean="0"/>
              <a:t>Third level</a:t>
            </a:r>
          </a:p>
          <a:p>
            <a:pPr lvl="3"/>
            <a:r>
              <a:rPr lang="fo-FO" smtClean="0"/>
              <a:t>Fourth level</a:t>
            </a:r>
          </a:p>
          <a:p>
            <a:pPr lvl="4"/>
            <a:r>
              <a:rPr lang="fo-FO" smtClean="0"/>
              <a:t>Fifth level</a:t>
            </a:r>
            <a:endParaRPr lang="en-US"/>
          </a:p>
        </p:txBody>
      </p:sp>
      <p:sp>
        <p:nvSpPr>
          <p:cNvPr id="5" name="Date Placeholder 4"/>
          <p:cNvSpPr>
            <a:spLocks noGrp="1"/>
          </p:cNvSpPr>
          <p:nvPr>
            <p:ph type="dt" sz="half" idx="10"/>
          </p:nvPr>
        </p:nvSpPr>
        <p:spPr/>
        <p:txBody>
          <a:bodyPr/>
          <a:lstStyle/>
          <a:p>
            <a:fld id="{30FEA9AC-4C91-B047-A5AC-96D22B06CB2C}" type="datetimeFigureOut">
              <a:rPr lang="en-US" smtClean="0"/>
              <a:pPr/>
              <a:t>9/25/2014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72941-3701-1747-8F08-AE08F693ED13}"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o-FO"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o-F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o-FO" smtClean="0"/>
              <a:t>Click to edit Master text styles</a:t>
            </a:r>
          </a:p>
          <a:p>
            <a:pPr lvl="1"/>
            <a:r>
              <a:rPr lang="fo-FO" smtClean="0"/>
              <a:t>Second level</a:t>
            </a:r>
          </a:p>
          <a:p>
            <a:pPr lvl="2"/>
            <a:r>
              <a:rPr lang="fo-FO" smtClean="0"/>
              <a:t>Third level</a:t>
            </a:r>
          </a:p>
          <a:p>
            <a:pPr lvl="3"/>
            <a:r>
              <a:rPr lang="fo-FO" smtClean="0"/>
              <a:t>Fourth level</a:t>
            </a:r>
          </a:p>
          <a:p>
            <a:pPr lvl="4"/>
            <a:r>
              <a:rPr lang="fo-FO"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o-F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o-FO" smtClean="0"/>
              <a:t>Click to edit Master text styles</a:t>
            </a:r>
          </a:p>
          <a:p>
            <a:pPr lvl="1"/>
            <a:r>
              <a:rPr lang="fo-FO" smtClean="0"/>
              <a:t>Second level</a:t>
            </a:r>
          </a:p>
          <a:p>
            <a:pPr lvl="2"/>
            <a:r>
              <a:rPr lang="fo-FO" smtClean="0"/>
              <a:t>Third level</a:t>
            </a:r>
          </a:p>
          <a:p>
            <a:pPr lvl="3"/>
            <a:r>
              <a:rPr lang="fo-FO" smtClean="0"/>
              <a:t>Fourth level</a:t>
            </a:r>
          </a:p>
          <a:p>
            <a:pPr lvl="4"/>
            <a:r>
              <a:rPr lang="fo-FO" smtClean="0"/>
              <a:t>Fifth level</a:t>
            </a:r>
            <a:endParaRPr lang="en-US"/>
          </a:p>
        </p:txBody>
      </p:sp>
      <p:sp>
        <p:nvSpPr>
          <p:cNvPr id="7" name="Date Placeholder 6"/>
          <p:cNvSpPr>
            <a:spLocks noGrp="1"/>
          </p:cNvSpPr>
          <p:nvPr>
            <p:ph type="dt" sz="half" idx="10"/>
          </p:nvPr>
        </p:nvSpPr>
        <p:spPr/>
        <p:txBody>
          <a:bodyPr/>
          <a:lstStyle/>
          <a:p>
            <a:fld id="{30FEA9AC-4C91-B047-A5AC-96D22B06CB2C}" type="datetimeFigureOut">
              <a:rPr lang="en-US" smtClean="0"/>
              <a:pPr/>
              <a:t>9/25/2014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472941-3701-1747-8F08-AE08F693ED13}"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190911"/>
            <a:ext cx="8229600" cy="1143000"/>
          </a:xfrm>
        </p:spPr>
        <p:txBody>
          <a:bodyPr>
            <a:normAutofit/>
          </a:bodyPr>
          <a:lstStyle>
            <a:lvl1pPr algn="l">
              <a:defRPr sz="2800"/>
            </a:lvl1pPr>
          </a:lstStyle>
          <a:p>
            <a:r>
              <a:rPr lang="fo-FO" smtClean="0"/>
              <a:t>Click to edit Master title style</a:t>
            </a:r>
            <a:endParaRPr lang="en-US"/>
          </a:p>
        </p:txBody>
      </p:sp>
      <p:sp>
        <p:nvSpPr>
          <p:cNvPr id="3" name="Date Placeholder 2"/>
          <p:cNvSpPr>
            <a:spLocks noGrp="1"/>
          </p:cNvSpPr>
          <p:nvPr>
            <p:ph type="dt" sz="half" idx="10"/>
          </p:nvPr>
        </p:nvSpPr>
        <p:spPr/>
        <p:txBody>
          <a:bodyPr/>
          <a:lstStyle/>
          <a:p>
            <a:fld id="{30FEA9AC-4C91-B047-A5AC-96D22B06CB2C}" type="datetimeFigureOut">
              <a:rPr lang="en-US" smtClean="0"/>
              <a:pPr/>
              <a:t>9/25/2014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472941-3701-1747-8F08-AE08F693ED13}"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FEA9AC-4C91-B047-A5AC-96D22B06CB2C}" type="datetimeFigureOut">
              <a:rPr lang="en-US" smtClean="0"/>
              <a:pPr/>
              <a:t>9/25/2014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72941-3701-1747-8F08-AE08F693ED13}"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o-FO"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o-FO" smtClean="0"/>
              <a:t>Click to edit Master text styles</a:t>
            </a:r>
          </a:p>
          <a:p>
            <a:pPr lvl="1"/>
            <a:r>
              <a:rPr lang="fo-FO" smtClean="0"/>
              <a:t>Second level</a:t>
            </a:r>
          </a:p>
          <a:p>
            <a:pPr lvl="2"/>
            <a:r>
              <a:rPr lang="fo-FO" smtClean="0"/>
              <a:t>Third level</a:t>
            </a:r>
          </a:p>
          <a:p>
            <a:pPr lvl="3"/>
            <a:r>
              <a:rPr lang="fo-FO" smtClean="0"/>
              <a:t>Fourth level</a:t>
            </a:r>
          </a:p>
          <a:p>
            <a:pPr lvl="4"/>
            <a:r>
              <a:rPr lang="fo-FO"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o-FO" smtClean="0"/>
              <a:t>Click to edit Master text styles</a:t>
            </a:r>
          </a:p>
        </p:txBody>
      </p:sp>
      <p:sp>
        <p:nvSpPr>
          <p:cNvPr id="5" name="Date Placeholder 4"/>
          <p:cNvSpPr>
            <a:spLocks noGrp="1"/>
          </p:cNvSpPr>
          <p:nvPr>
            <p:ph type="dt" sz="half" idx="10"/>
          </p:nvPr>
        </p:nvSpPr>
        <p:spPr/>
        <p:txBody>
          <a:bodyPr/>
          <a:lstStyle/>
          <a:p>
            <a:fld id="{30FEA9AC-4C91-B047-A5AC-96D22B06CB2C}" type="datetimeFigureOut">
              <a:rPr lang="en-US" smtClean="0"/>
              <a:pPr/>
              <a:t>9/25/2014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72941-3701-1747-8F08-AE08F693ED13}"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o-FO"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o-FO" smtClean="0"/>
              <a:t>Click to edit Master text styles</a:t>
            </a:r>
          </a:p>
        </p:txBody>
      </p:sp>
      <p:sp>
        <p:nvSpPr>
          <p:cNvPr id="5" name="Date Placeholder 4"/>
          <p:cNvSpPr>
            <a:spLocks noGrp="1"/>
          </p:cNvSpPr>
          <p:nvPr>
            <p:ph type="dt" sz="half" idx="10"/>
          </p:nvPr>
        </p:nvSpPr>
        <p:spPr/>
        <p:txBody>
          <a:bodyPr/>
          <a:lstStyle/>
          <a:p>
            <a:fld id="{30FEA9AC-4C91-B047-A5AC-96D22B06CB2C}" type="datetimeFigureOut">
              <a:rPr lang="en-US" smtClean="0"/>
              <a:pPr/>
              <a:t>9/25/2014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72941-3701-1747-8F08-AE08F693ED13}"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o-FO"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o-FO" smtClean="0"/>
              <a:t>Click to edit Master text styles</a:t>
            </a:r>
          </a:p>
          <a:p>
            <a:pPr lvl="1"/>
            <a:r>
              <a:rPr lang="fo-FO" smtClean="0"/>
              <a:t>Second level</a:t>
            </a:r>
          </a:p>
          <a:p>
            <a:pPr lvl="2"/>
            <a:r>
              <a:rPr lang="fo-FO" smtClean="0"/>
              <a:t>Third level</a:t>
            </a:r>
          </a:p>
          <a:p>
            <a:pPr lvl="3"/>
            <a:r>
              <a:rPr lang="fo-FO" smtClean="0"/>
              <a:t>Fourth level</a:t>
            </a:r>
          </a:p>
          <a:p>
            <a:pPr lvl="4"/>
            <a:r>
              <a:rPr lang="fo-FO"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EA9AC-4C91-B047-A5AC-96D22B06CB2C}" type="datetimeFigureOut">
              <a:rPr lang="en-US" smtClean="0"/>
              <a:pPr/>
              <a:t>9/25/2014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72941-3701-1747-8F08-AE08F693ED13}"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bg1"/>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5812</TotalTime>
  <Words>4661</Words>
  <Application>Microsoft Office PowerPoint</Application>
  <PresentationFormat>Skærmshow (4:3)</PresentationFormat>
  <Paragraphs>154</Paragraphs>
  <Slides>27</Slides>
  <Notes>27</Notes>
  <HiddenSlides>0</HiddenSlides>
  <MMClips>0</MMClips>
  <ScaleCrop>false</ScaleCrop>
  <HeadingPairs>
    <vt:vector size="4" baseType="variant">
      <vt:variant>
        <vt:lpstr>Tema</vt:lpstr>
      </vt:variant>
      <vt:variant>
        <vt:i4>1</vt:i4>
      </vt:variant>
      <vt:variant>
        <vt:lpstr>Diastitler</vt:lpstr>
      </vt:variant>
      <vt:variant>
        <vt:i4>27</vt:i4>
      </vt:variant>
    </vt:vector>
  </HeadingPairs>
  <TitlesOfParts>
    <vt:vector size="28" baseType="lpstr">
      <vt:lpstr>Office Theme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Sendistovan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Sissal Kj. Kristiansen</dc:creator>
  <cp:lastModifiedBy>Súsanna E. Sørensen</cp:lastModifiedBy>
  <cp:revision>47</cp:revision>
  <dcterms:created xsi:type="dcterms:W3CDTF">2014-09-24T23:25:32Z</dcterms:created>
  <dcterms:modified xsi:type="dcterms:W3CDTF">2014-09-25T10:13:02Z</dcterms:modified>
</cp:coreProperties>
</file>